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12" r:id="rId4"/>
  </p:sldMasterIdLst>
  <p:notesMasterIdLst>
    <p:notesMasterId r:id="rId19"/>
  </p:notesMasterIdLst>
  <p:sldIdLst>
    <p:sldId id="257" r:id="rId5"/>
    <p:sldId id="261" r:id="rId6"/>
    <p:sldId id="260" r:id="rId7"/>
    <p:sldId id="263" r:id="rId8"/>
    <p:sldId id="264" r:id="rId9"/>
    <p:sldId id="262" r:id="rId10"/>
    <p:sldId id="265" r:id="rId11"/>
    <p:sldId id="266" r:id="rId12"/>
    <p:sldId id="268" r:id="rId13"/>
    <p:sldId id="269" r:id="rId14"/>
    <p:sldId id="267" r:id="rId15"/>
    <p:sldId id="270" r:id="rId16"/>
    <p:sldId id="271"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FE89B2-4DB5-410D-ACEF-3E7FB65D7F6B}" v="528" dt="2020-04-05T00:38:54.6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59930" autoAdjust="0"/>
  </p:normalViewPr>
  <p:slideViewPr>
    <p:cSldViewPr snapToGrid="0">
      <p:cViewPr varScale="1">
        <p:scale>
          <a:sx n="69" d="100"/>
          <a:sy n="69" d="100"/>
        </p:scale>
        <p:origin x="1254" y="66"/>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933BB6-B22F-4EF4-83B9-7EA7F6709DC0}" type="datetimeFigureOut">
              <a:rPr lang="en-US" smtClean="0"/>
              <a:t>4/4/2020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A9C065-FCBA-4838-9699-B105A0C3C428}" type="slidenum">
              <a:rPr lang="en-US" smtClean="0"/>
              <a:t>‹#›</a:t>
            </a:fld>
            <a:endParaRPr lang="en-US"/>
          </a:p>
        </p:txBody>
      </p:sp>
    </p:spTree>
    <p:extLst>
      <p:ext uri="{BB962C8B-B14F-4D97-AF65-F5344CB8AC3E}">
        <p14:creationId xmlns:p14="http://schemas.microsoft.com/office/powerpoint/2010/main" val="1253080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smithsonianmag.com/blogs/national-museum-of-natural-history/2019/12/31/10-popular-scientific-discoveries-2019/"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presentation today is on our Moon, and a mollusk.</a:t>
            </a:r>
          </a:p>
        </p:txBody>
      </p:sp>
      <p:sp>
        <p:nvSpPr>
          <p:cNvPr id="4" name="Slide Number Placeholder 3"/>
          <p:cNvSpPr>
            <a:spLocks noGrp="1"/>
          </p:cNvSpPr>
          <p:nvPr>
            <p:ph type="sldNum" sz="quarter" idx="5"/>
          </p:nvPr>
        </p:nvSpPr>
        <p:spPr/>
        <p:txBody>
          <a:bodyPr/>
          <a:lstStyle/>
          <a:p>
            <a:fld id="{71A9C065-FCBA-4838-9699-B105A0C3C428}" type="slidenum">
              <a:rPr lang="en-US" smtClean="0"/>
              <a:t>1</a:t>
            </a:fld>
            <a:endParaRPr lang="en-US"/>
          </a:p>
        </p:txBody>
      </p:sp>
    </p:spTree>
    <p:extLst>
      <p:ext uri="{BB962C8B-B14F-4D97-AF65-F5344CB8AC3E}">
        <p14:creationId xmlns:p14="http://schemas.microsoft.com/office/powerpoint/2010/main" val="8760434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Scientists know that the moon probably coalesced around 4.5 billion years ago, after a massive collision between Earth and some other body formed the moon out of the debris.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this data from our extinct </a:t>
            </a:r>
            <a:r>
              <a:rPr lang="en-US" dirty="0" err="1"/>
              <a:t>bearclaws</a:t>
            </a:r>
            <a:r>
              <a:rPr lang="en-US" dirty="0"/>
              <a:t>, this is the first time we have evidence of specifically how fast the Moon has been moving away at a point further back in history.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 the Moon’s rate of retreat has changed over time, and a year in the life of an ancient pastry-topped mollusk, helps researchers reconstruct that history and model of the formation of the Moon.</a:t>
            </a:r>
            <a:endParaRPr lang="en-US" dirty="0"/>
          </a:p>
          <a:p>
            <a:endParaRPr lang="en-US" dirty="0"/>
          </a:p>
          <a:p>
            <a:r>
              <a:rPr lang="en-US" dirty="0"/>
              <a:t>By using this same technique on other shell-forming fossils, scientists are using Paleoceanography to lend a hand to Astrophysics, but with help from physicists, chemists, computer scientists, p</a:t>
            </a:r>
            <a:r>
              <a:rPr lang="en-US" sz="1200" b="0" i="0" kern="1200" dirty="0">
                <a:solidFill>
                  <a:schemeClr val="tx1"/>
                </a:solidFill>
                <a:effectLst/>
                <a:latin typeface="+mn-lt"/>
                <a:ea typeface="+mn-ea"/>
                <a:cs typeface="+mn-cs"/>
              </a:rPr>
              <a:t>aleobiologists</a:t>
            </a:r>
            <a:r>
              <a:rPr lang="en-US" dirty="0"/>
              <a:t>, </a:t>
            </a:r>
            <a:r>
              <a:rPr lang="en-US" dirty="0" err="1"/>
              <a:t>paleoclimatologists</a:t>
            </a:r>
            <a:r>
              <a:rPr lang="en-US" dirty="0"/>
              <a:t>, materials scientists, optical engineers, and the foundations created by many more scientific fields, not to mention the Apollo astronauts.</a:t>
            </a:r>
          </a:p>
        </p:txBody>
      </p:sp>
      <p:sp>
        <p:nvSpPr>
          <p:cNvPr id="4" name="Slide Number Placeholder 3"/>
          <p:cNvSpPr>
            <a:spLocks noGrp="1"/>
          </p:cNvSpPr>
          <p:nvPr>
            <p:ph type="sldNum" sz="quarter" idx="5"/>
          </p:nvPr>
        </p:nvSpPr>
        <p:spPr/>
        <p:txBody>
          <a:bodyPr/>
          <a:lstStyle/>
          <a:p>
            <a:fld id="{71A9C065-FCBA-4838-9699-B105A0C3C428}" type="slidenum">
              <a:rPr lang="en-US" smtClean="0"/>
              <a:t>10</a:t>
            </a:fld>
            <a:endParaRPr lang="en-US"/>
          </a:p>
        </p:txBody>
      </p:sp>
    </p:spTree>
    <p:extLst>
      <p:ext uri="{BB962C8B-B14F-4D97-AF65-F5344CB8AC3E}">
        <p14:creationId xmlns:p14="http://schemas.microsoft.com/office/powerpoint/2010/main" val="806365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finally, that brings us to our word of the day. </a:t>
            </a:r>
          </a:p>
          <a:p>
            <a:endParaRPr lang="en-US" dirty="0"/>
          </a:p>
          <a:p>
            <a:r>
              <a:rPr lang="en-US" dirty="0"/>
              <a:t>Consilience is a word that describes when all the different branches and </a:t>
            </a:r>
            <a:r>
              <a:rPr lang="en-US" dirty="0" err="1"/>
              <a:t>expertises</a:t>
            </a:r>
            <a:r>
              <a:rPr lang="en-US" dirty="0"/>
              <a:t> of science, all those hypotheses and findings from all those different avenues of investigation, when they all agree on something, that’s really dramatically powerful, because they all describe one reality. </a:t>
            </a:r>
          </a:p>
          <a:p>
            <a:endParaRPr lang="en-US" dirty="0"/>
          </a:p>
          <a:p>
            <a:r>
              <a:rPr lang="en-US" dirty="0"/>
              <a:t>They may not all agree on every conclusion, and this understanding obviously changes over time, but science is a process that tries to discover facts. Consilience is when a jigsaw puzzle fits together.</a:t>
            </a:r>
          </a:p>
          <a:p>
            <a:endParaRPr lang="en-US" dirty="0"/>
          </a:p>
          <a:p>
            <a:r>
              <a:rPr lang="en-US" dirty="0"/>
              <a:t>And so the opposite of consilience is… really… bullshit.</a:t>
            </a:r>
          </a:p>
          <a:p>
            <a:endParaRPr lang="en-US" dirty="0"/>
          </a:p>
          <a:p>
            <a:r>
              <a:rPr lang="en-US" dirty="0"/>
              <a:t>Because bullshit, if you really try to stick with it, requires you to dismantle the knowledge of countless avenues of science, and countless scientists and millions of papers that are all describing reality. </a:t>
            </a:r>
          </a:p>
        </p:txBody>
      </p:sp>
      <p:sp>
        <p:nvSpPr>
          <p:cNvPr id="4" name="Slide Number Placeholder 3"/>
          <p:cNvSpPr>
            <a:spLocks noGrp="1"/>
          </p:cNvSpPr>
          <p:nvPr>
            <p:ph type="sldNum" sz="quarter" idx="5"/>
          </p:nvPr>
        </p:nvSpPr>
        <p:spPr/>
        <p:txBody>
          <a:bodyPr/>
          <a:lstStyle/>
          <a:p>
            <a:fld id="{71A9C065-FCBA-4838-9699-B105A0C3C428}" type="slidenum">
              <a:rPr lang="en-US" smtClean="0"/>
              <a:t>11</a:t>
            </a:fld>
            <a:endParaRPr lang="en-US"/>
          </a:p>
        </p:txBody>
      </p:sp>
    </p:spTree>
    <p:extLst>
      <p:ext uri="{BB962C8B-B14F-4D97-AF65-F5344CB8AC3E}">
        <p14:creationId xmlns:p14="http://schemas.microsoft.com/office/powerpoint/2010/main" val="1333941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insist that the earth is hollow, or the earth is flat, or that CO2 can’t cause climate change, or phrenology or astrology or whatever came before germ theory or telepathy or telekinesis, or that colloidal silver cures all ills including covid-19… whatever, but when trying to rationalize this belief outside of that tiny bubble, reality stands firmly in the way. Science is a process of describing reality the same way from a million different magnifying glasses.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make your one puzzle piece fit, that one puzzle piece that you made up yourself, you have to modify all the puzzle pieces around it, and to modify those pieces, you have to modify every piece around that. This is the definition of pseudoscience, a claim that requires the deconstruction of all other pieces of science around it so you can to describe this new narrow reality. </a:t>
            </a:r>
          </a:p>
          <a:p>
            <a:endParaRPr lang="en-US" dirty="0"/>
          </a:p>
          <a:p>
            <a:r>
              <a:rPr lang="en-US" dirty="0"/>
              <a:t>This is why fantastical modifications to our understanding of reality requires a massive burden of proof. Extraordinary claims require extraordinary evidence. And by the way, extraordinary evidence arises all the time in science, and the process of science accepts it. </a:t>
            </a:r>
            <a:r>
              <a:rPr lang="en-US" dirty="0">
                <a:hlinkClick r:id="rId3"/>
              </a:rPr>
              <a:t>https://www.smithsonianmag.com/blogs/national-museum-of-natural-history/2019/12/31/10-popular-scientific-discoveries-2019/</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But it’s not entirely our fault. The process of science isn’t what we grew up with as a species.</a:t>
            </a:r>
          </a:p>
          <a:p>
            <a:endParaRPr lang="en-US" dirty="0"/>
          </a:p>
        </p:txBody>
      </p:sp>
      <p:sp>
        <p:nvSpPr>
          <p:cNvPr id="4" name="Slide Number Placeholder 3"/>
          <p:cNvSpPr>
            <a:spLocks noGrp="1"/>
          </p:cNvSpPr>
          <p:nvPr>
            <p:ph type="sldNum" sz="quarter" idx="5"/>
          </p:nvPr>
        </p:nvSpPr>
        <p:spPr/>
        <p:txBody>
          <a:bodyPr/>
          <a:lstStyle/>
          <a:p>
            <a:fld id="{71A9C065-FCBA-4838-9699-B105A0C3C428}" type="slidenum">
              <a:rPr lang="en-US" smtClean="0"/>
              <a:t>12</a:t>
            </a:fld>
            <a:endParaRPr lang="en-US"/>
          </a:p>
        </p:txBody>
      </p:sp>
    </p:spTree>
    <p:extLst>
      <p:ext uri="{BB962C8B-B14F-4D97-AF65-F5344CB8AC3E}">
        <p14:creationId xmlns:p14="http://schemas.microsoft.com/office/powerpoint/2010/main" val="83911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I’ll leave you with this quote.  In his book </a:t>
            </a:r>
            <a:r>
              <a:rPr lang="en-US" sz="1200" b="0" i="1" kern="1200" dirty="0">
                <a:solidFill>
                  <a:schemeClr val="tx1"/>
                </a:solidFill>
                <a:effectLst/>
                <a:latin typeface="+mn-lt"/>
                <a:ea typeface="+mn-ea"/>
                <a:cs typeface="+mn-cs"/>
              </a:rPr>
              <a:t>Consilience: The Unity of Knowledge</a:t>
            </a:r>
            <a:r>
              <a:rPr lang="en-US" sz="1200" b="0" i="0" kern="1200" dirty="0">
                <a:solidFill>
                  <a:schemeClr val="tx1"/>
                </a:solidFill>
                <a:effectLst/>
                <a:latin typeface="+mn-lt"/>
                <a:ea typeface="+mn-ea"/>
                <a:cs typeface="+mn-cs"/>
              </a:rPr>
              <a:t> (1998), American biologist and thinker Edward O Wilson strove to demonstrate the interrelatedness and evolutionary origins of all human thought.  &lt;read quote&gt;</a:t>
            </a:r>
            <a:endParaRPr lang="en-US" dirty="0"/>
          </a:p>
        </p:txBody>
      </p:sp>
      <p:sp>
        <p:nvSpPr>
          <p:cNvPr id="4" name="Slide Number Placeholder 3"/>
          <p:cNvSpPr>
            <a:spLocks noGrp="1"/>
          </p:cNvSpPr>
          <p:nvPr>
            <p:ph type="sldNum" sz="quarter" idx="5"/>
          </p:nvPr>
        </p:nvSpPr>
        <p:spPr/>
        <p:txBody>
          <a:bodyPr/>
          <a:lstStyle/>
          <a:p>
            <a:fld id="{71A9C065-FCBA-4838-9699-B105A0C3C428}" type="slidenum">
              <a:rPr lang="en-US" smtClean="0"/>
              <a:t>13</a:t>
            </a:fld>
            <a:endParaRPr lang="en-US"/>
          </a:p>
        </p:txBody>
      </p:sp>
    </p:spTree>
    <p:extLst>
      <p:ext uri="{BB962C8B-B14F-4D97-AF65-F5344CB8AC3E}">
        <p14:creationId xmlns:p14="http://schemas.microsoft.com/office/powerpoint/2010/main" val="2846809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A9C065-FCBA-4838-9699-B105A0C3C428}" type="slidenum">
              <a:rPr lang="en-US" smtClean="0"/>
              <a:t>14</a:t>
            </a:fld>
            <a:endParaRPr lang="en-US"/>
          </a:p>
        </p:txBody>
      </p:sp>
    </p:spTree>
    <p:extLst>
      <p:ext uri="{BB962C8B-B14F-4D97-AF65-F5344CB8AC3E}">
        <p14:creationId xmlns:p14="http://schemas.microsoft.com/office/powerpoint/2010/main" val="3082751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word of the day is Consilience. I’ll explain that later.</a:t>
            </a:r>
          </a:p>
        </p:txBody>
      </p:sp>
      <p:sp>
        <p:nvSpPr>
          <p:cNvPr id="4" name="Slide Number Placeholder 3"/>
          <p:cNvSpPr>
            <a:spLocks noGrp="1"/>
          </p:cNvSpPr>
          <p:nvPr>
            <p:ph type="sldNum" sz="quarter" idx="5"/>
          </p:nvPr>
        </p:nvSpPr>
        <p:spPr/>
        <p:txBody>
          <a:bodyPr/>
          <a:lstStyle/>
          <a:p>
            <a:fld id="{71A9C065-FCBA-4838-9699-B105A0C3C428}" type="slidenum">
              <a:rPr lang="en-US" smtClean="0"/>
              <a:t>2</a:t>
            </a:fld>
            <a:endParaRPr lang="en-US"/>
          </a:p>
        </p:txBody>
      </p:sp>
    </p:spTree>
    <p:extLst>
      <p:ext uri="{BB962C8B-B14F-4D97-AF65-F5344CB8AC3E}">
        <p14:creationId xmlns:p14="http://schemas.microsoft.com/office/powerpoint/2010/main" val="2561762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start with the Moon.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Moon is getting further away from the Earth, and it is slowing down.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the Moon was created out of debris from a long ago impact about 4.5 billion years ago (more on that later) our Moon was much CLOSER to the Earth.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Scientists estimate </a:t>
            </a:r>
            <a:r>
              <a:rPr lang="en-US" sz="1200" b="0" i="0" kern="1200" dirty="0">
                <a:solidFill>
                  <a:schemeClr val="tx1"/>
                </a:solidFill>
                <a:effectLst/>
                <a:latin typeface="+mn-lt"/>
                <a:ea typeface="+mn-ea"/>
                <a:cs typeface="+mn-cs"/>
              </a:rPr>
              <a:t>it was orbiting about 15,000–20,000 miles away, as opposed to the current average distance of 238,000 miles. So early</a:t>
            </a:r>
            <a:r>
              <a:rPr lang="en-US" dirty="0"/>
              <a:t> Moon appeared 15 times bigger on the horizon, and it would have glowed a dull red, because it was still molten! (Obviously this picture here is not to scale.)</a:t>
            </a:r>
          </a:p>
        </p:txBody>
      </p:sp>
      <p:sp>
        <p:nvSpPr>
          <p:cNvPr id="4" name="Slide Number Placeholder 3"/>
          <p:cNvSpPr>
            <a:spLocks noGrp="1"/>
          </p:cNvSpPr>
          <p:nvPr>
            <p:ph type="sldNum" sz="quarter" idx="5"/>
          </p:nvPr>
        </p:nvSpPr>
        <p:spPr/>
        <p:txBody>
          <a:bodyPr/>
          <a:lstStyle/>
          <a:p>
            <a:fld id="{71A9C065-FCBA-4838-9699-B105A0C3C428}" type="slidenum">
              <a:rPr lang="en-US" smtClean="0"/>
              <a:t>3</a:t>
            </a:fld>
            <a:endParaRPr lang="en-US"/>
          </a:p>
        </p:txBody>
      </p:sp>
    </p:spTree>
    <p:extLst>
      <p:ext uri="{BB962C8B-B14F-4D97-AF65-F5344CB8AC3E}">
        <p14:creationId xmlns:p14="http://schemas.microsoft.com/office/powerpoint/2010/main" val="4047345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tidal gravity action, the Moon’s rotation over billions of years slowed to only show us only one face, a concept called tidally locked. </a:t>
            </a:r>
          </a:p>
          <a:p>
            <a:endParaRPr lang="en-US" dirty="0"/>
          </a:p>
          <a:p>
            <a:r>
              <a:rPr lang="en-US" dirty="0"/>
              <a:t>&lt;advance&gt;</a:t>
            </a:r>
          </a:p>
          <a:p>
            <a:r>
              <a:rPr lang="en-US" dirty="0"/>
              <a:t>By the way there is no dark side of our Moon, </a:t>
            </a:r>
          </a:p>
          <a:p>
            <a:r>
              <a:rPr lang="en-US" dirty="0"/>
              <a:t>&lt;advance&gt;</a:t>
            </a:r>
          </a:p>
          <a:p>
            <a:r>
              <a:rPr lang="en-US" dirty="0"/>
              <a:t>there is only a side of the moon that Earth hasn’t seen in billions of years.</a:t>
            </a:r>
          </a:p>
        </p:txBody>
      </p:sp>
      <p:sp>
        <p:nvSpPr>
          <p:cNvPr id="4" name="Slide Number Placeholder 3"/>
          <p:cNvSpPr>
            <a:spLocks noGrp="1"/>
          </p:cNvSpPr>
          <p:nvPr>
            <p:ph type="sldNum" sz="quarter" idx="5"/>
          </p:nvPr>
        </p:nvSpPr>
        <p:spPr/>
        <p:txBody>
          <a:bodyPr/>
          <a:lstStyle/>
          <a:p>
            <a:fld id="{71A9C065-FCBA-4838-9699-B105A0C3C428}" type="slidenum">
              <a:rPr lang="en-US" smtClean="0"/>
              <a:t>4</a:t>
            </a:fld>
            <a:endParaRPr lang="en-US"/>
          </a:p>
        </p:txBody>
      </p:sp>
    </p:spTree>
    <p:extLst>
      <p:ext uri="{BB962C8B-B14F-4D97-AF65-F5344CB8AC3E}">
        <p14:creationId xmlns:p14="http://schemas.microsoft.com/office/powerpoint/2010/main" val="2455992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Earth’s rotation is also slowing down.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Moon has a gravitation tug like friction, on the Earth. That’s why we have tides. The moon’s tidal gravity tug is slowly applying the brakes the Earth’s rotation. </a:t>
            </a:r>
            <a:r>
              <a:rPr lang="en-US" sz="1200" b="0" i="0" kern="1200" dirty="0">
                <a:solidFill>
                  <a:schemeClr val="tx1"/>
                </a:solidFill>
                <a:effectLst/>
                <a:latin typeface="+mn-lt"/>
                <a:ea typeface="+mn-ea"/>
                <a:cs typeface="+mn-cs"/>
              </a:rPr>
              <a:t> This saps energy from Earth’s rotation, which is why Earth’s days are getting longer — at about 2 milliseconds per century.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this rate, in 50 billion years the Earth will be tidally locked and only show one face to the Moon, and our moon will settle into a nice stable orbit that will take about 47 days to go around the Earth. (Of course this will never actually happen because the Sun will explode before then, in about 5 billion years).</a:t>
            </a:r>
          </a:p>
        </p:txBody>
      </p:sp>
      <p:sp>
        <p:nvSpPr>
          <p:cNvPr id="4" name="Slide Number Placeholder 3"/>
          <p:cNvSpPr>
            <a:spLocks noGrp="1"/>
          </p:cNvSpPr>
          <p:nvPr>
            <p:ph type="sldNum" sz="quarter" idx="5"/>
          </p:nvPr>
        </p:nvSpPr>
        <p:spPr/>
        <p:txBody>
          <a:bodyPr/>
          <a:lstStyle/>
          <a:p>
            <a:fld id="{71A9C065-FCBA-4838-9699-B105A0C3C428}" type="slidenum">
              <a:rPr lang="en-US" smtClean="0"/>
              <a:t>5</a:t>
            </a:fld>
            <a:endParaRPr lang="en-US"/>
          </a:p>
        </p:txBody>
      </p:sp>
    </p:spTree>
    <p:extLst>
      <p:ext uri="{BB962C8B-B14F-4D97-AF65-F5344CB8AC3E}">
        <p14:creationId xmlns:p14="http://schemas.microsoft.com/office/powerpoint/2010/main" val="3243036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Moon is getting further away from the Earth by 3.82cm per year… </a:t>
            </a:r>
            <a:r>
              <a:rPr lang="en-US" i="1" dirty="0"/>
              <a:t>recently</a:t>
            </a:r>
            <a:r>
              <a:rPr lang="en-US" dirty="0"/>
              <a:t>. </a:t>
            </a:r>
          </a:p>
          <a:p>
            <a:endParaRPr lang="en-US" dirty="0"/>
          </a:p>
          <a:p>
            <a:r>
              <a:rPr lang="en-US" dirty="0"/>
              <a:t>We know this because the Apollo mission astronauts put reflectors on the moon, and we’ve been bouncing lasers off those reflectors for the past 50 years, so we have precise measurements of the Moon’s distance. But there’s two things we don’t really know.</a:t>
            </a:r>
          </a:p>
          <a:p>
            <a:endParaRPr lang="en-US" dirty="0"/>
          </a:p>
          <a:p>
            <a:r>
              <a:rPr lang="en-US" dirty="0"/>
              <a:t>The Moon’s retreat from the Earth hasn’t been a constant rate, so scientists have been trying to figure out how far away the moon was millions of years ago.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we know that the length of the day of the Earth was SHORTER in the past. But how much shorter?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&lt;advance&gt;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what the heck does this have to do with mollusks?</a:t>
            </a:r>
          </a:p>
        </p:txBody>
      </p:sp>
      <p:sp>
        <p:nvSpPr>
          <p:cNvPr id="4" name="Slide Number Placeholder 3"/>
          <p:cNvSpPr>
            <a:spLocks noGrp="1"/>
          </p:cNvSpPr>
          <p:nvPr>
            <p:ph type="sldNum" sz="quarter" idx="5"/>
          </p:nvPr>
        </p:nvSpPr>
        <p:spPr/>
        <p:txBody>
          <a:bodyPr/>
          <a:lstStyle/>
          <a:p>
            <a:fld id="{71A9C065-FCBA-4838-9699-B105A0C3C428}" type="slidenum">
              <a:rPr lang="en-US" smtClean="0"/>
              <a:t>6</a:t>
            </a:fld>
            <a:endParaRPr lang="en-US"/>
          </a:p>
        </p:txBody>
      </p:sp>
    </p:spTree>
    <p:extLst>
      <p:ext uri="{BB962C8B-B14F-4D97-AF65-F5344CB8AC3E}">
        <p14:creationId xmlns:p14="http://schemas.microsoft.com/office/powerpoint/2010/main" val="2334684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200" b="0" i="0" kern="1200" dirty="0">
                <a:solidFill>
                  <a:schemeClr val="tx1"/>
                </a:solidFill>
                <a:effectLst/>
                <a:latin typeface="+mn-lt"/>
                <a:ea typeface="+mn-ea"/>
                <a:cs typeface="+mn-cs"/>
              </a:rPr>
              <a:t>So, let me introduce the </a:t>
            </a:r>
            <a:r>
              <a:rPr lang="en-US" sz="1200" b="0" i="1" kern="1200" dirty="0" err="1">
                <a:solidFill>
                  <a:schemeClr val="tx1"/>
                </a:solidFill>
                <a:effectLst/>
                <a:latin typeface="+mn-lt"/>
                <a:ea typeface="+mn-ea"/>
                <a:cs typeface="+mn-cs"/>
              </a:rPr>
              <a:t>Torreites</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sanchezi</a:t>
            </a:r>
            <a:r>
              <a:rPr lang="en-US" sz="1200" b="0" i="0" kern="1200" dirty="0">
                <a:solidFill>
                  <a:schemeClr val="tx1"/>
                </a:solidFill>
                <a:effectLst/>
                <a:latin typeface="+mn-lt"/>
                <a:ea typeface="+mn-ea"/>
                <a:cs typeface="+mn-cs"/>
              </a:rPr>
              <a:t> mollusks. They looked like tall pint glasses, with lids shaped like bear claw pastries. They had two exquisite shells that met in a hinge, like asymmetric clams. They built huge dense reefs in warm oceans. They lived in the Late Cretaceous epoch and they were wiped out along with the dinosaurs (the non-avian dinosaurs anyway) more than 66 million years ago. (The avian dinosaurs obviously are the ancestors of what we see flying today.)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But we have nothing similar to these bivalves today, and scientists found these fossils in the arid mountains of Oman.</a:t>
            </a:r>
          </a:p>
        </p:txBody>
      </p:sp>
      <p:sp>
        <p:nvSpPr>
          <p:cNvPr id="4" name="Slide Number Placeholder 3"/>
          <p:cNvSpPr>
            <a:spLocks noGrp="1"/>
          </p:cNvSpPr>
          <p:nvPr>
            <p:ph type="sldNum" sz="quarter" idx="5"/>
          </p:nvPr>
        </p:nvSpPr>
        <p:spPr/>
        <p:txBody>
          <a:bodyPr/>
          <a:lstStyle/>
          <a:p>
            <a:fld id="{71A9C065-FCBA-4838-9699-B105A0C3C428}" type="slidenum">
              <a:rPr lang="en-US" smtClean="0"/>
              <a:t>7</a:t>
            </a:fld>
            <a:endParaRPr lang="en-US"/>
          </a:p>
        </p:txBody>
      </p:sp>
    </p:spTree>
    <p:extLst>
      <p:ext uri="{BB962C8B-B14F-4D97-AF65-F5344CB8AC3E}">
        <p14:creationId xmlns:p14="http://schemas.microsoft.com/office/powerpoint/2010/main" val="2531737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These mollusks laid down a layer of calcium carbonate every day, and the thickness of the layer varied seasonally.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Researchers did a bunch of... well… research on these. Including with lasers! (And by the way that’s two different </a:t>
            </a:r>
            <a:r>
              <a:rPr lang="en-US" sz="1200" b="1" i="0" kern="1200" dirty="0">
                <a:solidFill>
                  <a:schemeClr val="tx1"/>
                </a:solidFill>
                <a:effectLst/>
                <a:latin typeface="+mn-lt"/>
                <a:ea typeface="+mn-ea"/>
                <a:cs typeface="+mn-cs"/>
              </a:rPr>
              <a:t>ways </a:t>
            </a:r>
            <a:r>
              <a:rPr lang="en-US" sz="1200" b="0" i="0" kern="1200" dirty="0">
                <a:solidFill>
                  <a:schemeClr val="tx1"/>
                </a:solidFill>
                <a:effectLst/>
                <a:latin typeface="+mn-lt"/>
                <a:ea typeface="+mn-ea"/>
                <a:cs typeface="+mn-cs"/>
              </a:rPr>
              <a:t>lasers have been used in this story!) </a:t>
            </a:r>
          </a:p>
        </p:txBody>
      </p:sp>
      <p:sp>
        <p:nvSpPr>
          <p:cNvPr id="4" name="Slide Number Placeholder 3"/>
          <p:cNvSpPr>
            <a:spLocks noGrp="1"/>
          </p:cNvSpPr>
          <p:nvPr>
            <p:ph type="sldNum" sz="quarter" idx="5"/>
          </p:nvPr>
        </p:nvSpPr>
        <p:spPr/>
        <p:txBody>
          <a:bodyPr/>
          <a:lstStyle/>
          <a:p>
            <a:fld id="{71A9C065-FCBA-4838-9699-B105A0C3C428}" type="slidenum">
              <a:rPr lang="en-US" smtClean="0"/>
              <a:t>8</a:t>
            </a:fld>
            <a:endParaRPr lang="en-US"/>
          </a:p>
        </p:txBody>
      </p:sp>
    </p:spTree>
    <p:extLst>
      <p:ext uri="{BB962C8B-B14F-4D97-AF65-F5344CB8AC3E}">
        <p14:creationId xmlns:p14="http://schemas.microsoft.com/office/powerpoint/2010/main" val="3237726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Using this 66+ million year old natural biological clock, the researches were able to determine how many days a shell had collected, sure, but also the number of days in a season.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And so, they were able to determine that at that time, there were 372 days in a year, which is not a surprise, and so the days were shorter, 23.5 hours long. That’s easy math because we know the Earth’s orbit around the sun is the same, the length of a year is the same, and we understand how seasons work… so a year just had more days then.</a:t>
            </a:r>
          </a:p>
        </p:txBody>
      </p:sp>
      <p:sp>
        <p:nvSpPr>
          <p:cNvPr id="4" name="Slide Number Placeholder 3"/>
          <p:cNvSpPr>
            <a:spLocks noGrp="1"/>
          </p:cNvSpPr>
          <p:nvPr>
            <p:ph type="sldNum" sz="quarter" idx="5"/>
          </p:nvPr>
        </p:nvSpPr>
        <p:spPr/>
        <p:txBody>
          <a:bodyPr/>
          <a:lstStyle/>
          <a:p>
            <a:fld id="{71A9C065-FCBA-4838-9699-B105A0C3C428}" type="slidenum">
              <a:rPr lang="en-US" smtClean="0"/>
              <a:t>9</a:t>
            </a:fld>
            <a:endParaRPr lang="en-US"/>
          </a:p>
        </p:txBody>
      </p:sp>
    </p:spTree>
    <p:extLst>
      <p:ext uri="{BB962C8B-B14F-4D97-AF65-F5344CB8AC3E}">
        <p14:creationId xmlns:p14="http://schemas.microsoft.com/office/powerpoint/2010/main" val="142017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4/4/2020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4/4/2020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4/4/2020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4/4/2020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4/4/2020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4/4/2020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4/4/2020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4/4/2020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4/4/2020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4/4/2020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4/4/2020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4/4/2020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7.png"/><Relationship Id="rId7" Type="http://schemas.openxmlformats.org/officeDocument/2006/relationships/hyperlink" Target="https://agupubs.onlinelibrary.wiley.com/doi/full/10.1029/2019PA003723"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www.nap.edu/cover/12161/450" TargetMode="External"/><Relationship Id="rId5" Type="http://schemas.openxmlformats.org/officeDocument/2006/relationships/hyperlink" Target="https://www.mybluprint.com/recipe/bear-claws-recipe" TargetMode="External"/><Relationship Id="rId4" Type="http://schemas.openxmlformats.org/officeDocument/2006/relationships/hyperlink" Target="https://en.wikipedia.org/wiki/Giant-impact_hypothesis#/media/File:Artist's_concept_of_collision_at_HD_172555.jpg" TargetMode="External"/><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hyperlink" Target="https://commons.wikimedia.org/wiki/File:Albert_Einstein_1947.jpg" TargetMode="External"/><Relationship Id="rId13" Type="http://schemas.openxmlformats.org/officeDocument/2006/relationships/image" Target="../media/image21.jpeg"/><Relationship Id="rId18" Type="http://schemas.openxmlformats.org/officeDocument/2006/relationships/image" Target="../media/image26.jpeg"/><Relationship Id="rId3" Type="http://schemas.openxmlformats.org/officeDocument/2006/relationships/image" Target="../media/image19.jpeg"/><Relationship Id="rId7" Type="http://schemas.openxmlformats.org/officeDocument/2006/relationships/hyperlink" Target="https://www.biography.com/scientist/isaac-newton" TargetMode="External"/><Relationship Id="rId12" Type="http://schemas.openxmlformats.org/officeDocument/2006/relationships/image" Target="../media/image20.jpeg"/><Relationship Id="rId17" Type="http://schemas.openxmlformats.org/officeDocument/2006/relationships/image" Target="../media/image25.jpeg"/><Relationship Id="rId2" Type="http://schemas.openxmlformats.org/officeDocument/2006/relationships/notesSlide" Target="../notesSlides/notesSlide11.xml"/><Relationship Id="rId16"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hyperlink" Target="https://en.wikipedia.org/wiki/Marie_Curie" TargetMode="External"/><Relationship Id="rId11" Type="http://schemas.openxmlformats.org/officeDocument/2006/relationships/hyperlink" Target="https://solarsystem.nasa.gov/people/660/carl-sagan-1934-1996/" TargetMode="External"/><Relationship Id="rId5" Type="http://schemas.openxmlformats.org/officeDocument/2006/relationships/hyperlink" Target="https://www.mirror.co.uk/science/professor-stephen-hawking-says-knows-12128613" TargetMode="External"/><Relationship Id="rId15" Type="http://schemas.openxmlformats.org/officeDocument/2006/relationships/image" Target="../media/image23.jpeg"/><Relationship Id="rId10" Type="http://schemas.openxmlformats.org/officeDocument/2006/relationships/hyperlink" Target="https://www.biography.com/scholar/ada-lovelace" TargetMode="External"/><Relationship Id="rId4" Type="http://schemas.openxmlformats.org/officeDocument/2006/relationships/hyperlink" Target="https://en.wikipedia.org/wiki/Clair_Cameron_Patterson" TargetMode="External"/><Relationship Id="rId9" Type="http://schemas.openxmlformats.org/officeDocument/2006/relationships/hyperlink" Target="https://www.biography.com/scientist/rachel-carson" TargetMode="External"/><Relationship Id="rId14" Type="http://schemas.openxmlformats.org/officeDocument/2006/relationships/image" Target="../media/image22.jpeg"/></Relationships>
</file>

<file path=ppt/slides/_rels/slide12.xml.rels><?xml version="1.0" encoding="UTF-8" standalone="yes"?>
<Relationships xmlns="http://schemas.openxmlformats.org/package/2006/relationships"><Relationship Id="rId8" Type="http://schemas.openxmlformats.org/officeDocument/2006/relationships/hyperlink" Target="https://www.patheos.com/blogs/abletochoose/2016/05/scientology-hubbard/" TargetMode="External"/><Relationship Id="rId13" Type="http://schemas.openxmlformats.org/officeDocument/2006/relationships/hyperlink" Target="https://blog.ucsusa.org/andrew-rosenberg/through-the-looking-glass-climate-change-denial-conflict-of-interest-and-connecting-science-to-policy-297" TargetMode="External"/><Relationship Id="rId18" Type="http://schemas.openxmlformats.org/officeDocument/2006/relationships/image" Target="../media/image29.jpeg"/><Relationship Id="rId26" Type="http://schemas.openxmlformats.org/officeDocument/2006/relationships/image" Target="../media/image37.jpeg"/><Relationship Id="rId3" Type="http://schemas.openxmlformats.org/officeDocument/2006/relationships/hyperlink" Target="https://www.telegraph.co.uk/culture/books/10961412/Hollow-Earth-conspiracy-theories-the-hole-truth.html" TargetMode="External"/><Relationship Id="rId21" Type="http://schemas.openxmlformats.org/officeDocument/2006/relationships/image" Target="../media/image32.jpeg"/><Relationship Id="rId34" Type="http://schemas.openxmlformats.org/officeDocument/2006/relationships/image" Target="../media/image45.jpeg"/><Relationship Id="rId7" Type="http://schemas.openxmlformats.org/officeDocument/2006/relationships/hyperlink" Target="https://psychiclibrary.com/extrasensory-perception-esp/" TargetMode="External"/><Relationship Id="rId12" Type="http://schemas.openxmlformats.org/officeDocument/2006/relationships/hyperlink" Target="https://inthesetimes.com/article/21980/i-went-to-a-climate-change-denial-conference-heartland-institute-trump" TargetMode="External"/><Relationship Id="rId17" Type="http://schemas.openxmlformats.org/officeDocument/2006/relationships/image" Target="../media/image28.jpeg"/><Relationship Id="rId25" Type="http://schemas.openxmlformats.org/officeDocument/2006/relationships/image" Target="../media/image36.jpeg"/><Relationship Id="rId33" Type="http://schemas.openxmlformats.org/officeDocument/2006/relationships/image" Target="../media/image44.jpeg"/><Relationship Id="rId2" Type="http://schemas.openxmlformats.org/officeDocument/2006/relationships/notesSlide" Target="../notesSlides/notesSlide12.xml"/><Relationship Id="rId16" Type="http://schemas.openxmlformats.org/officeDocument/2006/relationships/image" Target="../media/image27.jpeg"/><Relationship Id="rId20" Type="http://schemas.openxmlformats.org/officeDocument/2006/relationships/image" Target="../media/image31.jpeg"/><Relationship Id="rId29"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hyperlink" Target="https://kids.britannica.com/students/article/pseudoscience/276563#206937-toc" TargetMode="External"/><Relationship Id="rId11" Type="http://schemas.openxmlformats.org/officeDocument/2006/relationships/hyperlink" Target="https://www.dictionary.com/e/pop-culture/tinfoil-hat/" TargetMode="External"/><Relationship Id="rId24" Type="http://schemas.openxmlformats.org/officeDocument/2006/relationships/image" Target="../media/image35.jpeg"/><Relationship Id="rId32" Type="http://schemas.openxmlformats.org/officeDocument/2006/relationships/image" Target="../media/image43.jpeg"/><Relationship Id="rId5" Type="http://schemas.openxmlformats.org/officeDocument/2006/relationships/hyperlink" Target="https://sites.google.com/site/skepticalmedicine/pseudoscience" TargetMode="External"/><Relationship Id="rId15" Type="http://schemas.openxmlformats.org/officeDocument/2006/relationships/hyperlink" Target="http://www.stlamerican.com/your_health_matters/covid_19/missouri-sues-televangelist-for-selling-fake-coronavirus-cure/article_16559fe6-6954-11ea-900e-8fa886cdbccd.html" TargetMode="External"/><Relationship Id="rId23" Type="http://schemas.openxmlformats.org/officeDocument/2006/relationships/image" Target="../media/image34.jpeg"/><Relationship Id="rId28" Type="http://schemas.openxmlformats.org/officeDocument/2006/relationships/image" Target="../media/image39.jpeg"/><Relationship Id="rId10" Type="http://schemas.openxmlformats.org/officeDocument/2006/relationships/hyperlink" Target="https://skepticalinquirer.org/exclusive/neuro-pseudoscience/" TargetMode="External"/><Relationship Id="rId19" Type="http://schemas.openxmlformats.org/officeDocument/2006/relationships/image" Target="../media/image30.jpeg"/><Relationship Id="rId31" Type="http://schemas.openxmlformats.org/officeDocument/2006/relationships/image" Target="../media/image42.jpeg"/><Relationship Id="rId4" Type="http://schemas.openxmlformats.org/officeDocument/2006/relationships/hyperlink" Target="https://www.bbc.com/reel/video/p07h3yc0/flat-earth-how-did-youtube-help-spread-a-conspiracy-theory-" TargetMode="External"/><Relationship Id="rId9" Type="http://schemas.openxmlformats.org/officeDocument/2006/relationships/hyperlink" Target="https://science.howstuffworks.com/science-vs-myth/extrasensory-perceptions/esp.htm" TargetMode="External"/><Relationship Id="rId14" Type="http://schemas.openxmlformats.org/officeDocument/2006/relationships/hyperlink" Target="https://www.theverge.com/2020/3/13/21177998/new-york-attorney-general-alex-jones-infowars-coronavirus-cures-prevention" TargetMode="External"/><Relationship Id="rId22" Type="http://schemas.openxmlformats.org/officeDocument/2006/relationships/image" Target="../media/image33.jpeg"/><Relationship Id="rId27" Type="http://schemas.openxmlformats.org/officeDocument/2006/relationships/image" Target="../media/image38.jpeg"/><Relationship Id="rId30" Type="http://schemas.openxmlformats.org/officeDocument/2006/relationships/image" Target="../media/image41.jpeg"/><Relationship Id="rId35" Type="http://schemas.openxmlformats.org/officeDocument/2006/relationships/image" Target="../media/image46.jpeg"/></Relationships>
</file>

<file path=ppt/slides/_rels/slide13.xml.rels><?xml version="1.0" encoding="UTF-8" standalone="yes"?>
<Relationships xmlns="http://schemas.openxmlformats.org/package/2006/relationships"><Relationship Id="rId3" Type="http://schemas.openxmlformats.org/officeDocument/2006/relationships/hyperlink" Target="https://www.britannica.com/biography/Edward-O-Wilson#ref990334"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hyperlink" Target="https://www.goodreads.com/work/quotes/54561"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hyperlink" Target="https://www.everythingselectric.com/moons-locked/" TargetMode="External"/><Relationship Id="rId7" Type="http://schemas.openxmlformats.org/officeDocument/2006/relationships/hyperlink" Target="https://slate.com/technology/2014/05/close-encounter-what-if-the-moon-orbited-much-closer-to-earth.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www.forbes.com/sites/quora/2018/07/11/what-did-the-moon-look-like-from-earth-4-billion-years-ago/#636c52611515" TargetMode="External"/><Relationship Id="rId5" Type="http://schemas.openxmlformats.org/officeDocument/2006/relationships/hyperlink" Target="https://astronomy.com/magazine/ask-astro/2016/08/the-moons-rotation-rate" TargetMode="External"/><Relationship Id="rId4" Type="http://schemas.openxmlformats.org/officeDocument/2006/relationships/hyperlink" Target="https://photojournal.jpl.nasa.gov/catalog/PIA00013" TargetMode="External"/><Relationship Id="rId9"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Tidal_locking#/media/File:Tidal_locking_of_the_Moon_with_the_Earth.gif"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gif"/></Relationships>
</file>

<file path=ppt/slides/_rels/slide5.xml.rels><?xml version="1.0" encoding="UTF-8" standalone="yes"?>
<Relationships xmlns="http://schemas.openxmlformats.org/package/2006/relationships"><Relationship Id="rId3" Type="http://schemas.openxmlformats.org/officeDocument/2006/relationships/hyperlink" Target="https://www.nationalgeographic.org/media/earths-tide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hyperlink" Target="https://futurism.com/a-rocky-relationship-is-the-moon-leaving-the-earth"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gif"/><Relationship Id="rId4" Type="http://schemas.openxmlformats.org/officeDocument/2006/relationships/hyperlink" Target="https://en.wikipedia.org/wiki/Lunar_Laser_Ranging_experiment#/media/File:Apollo_11_Lunar_Laser_Ranging_Experiment.jpg"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hyperlink" Target="https://palaeopedia.tumblr.com/post/55022020796/the-torreites-2002-phylum-mollusca-class" TargetMode="External"/><Relationship Id="rId7" Type="http://schemas.openxmlformats.org/officeDocument/2006/relationships/hyperlink" Target="http://www.sci-news.com/paleontology/cretaceous-earth-day-08211.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www.mybluprint.com/recipe/bear-claws-recipe" TargetMode="External"/><Relationship Id="rId11" Type="http://schemas.openxmlformats.org/officeDocument/2006/relationships/image" Target="../media/image12.png"/><Relationship Id="rId5" Type="http://schemas.openxmlformats.org/officeDocument/2006/relationships/hyperlink" Target="https://www.universetoday.com/wp-content/uploads/2020/03/RudistTypes011511.jpg" TargetMode="External"/><Relationship Id="rId10" Type="http://schemas.openxmlformats.org/officeDocument/2006/relationships/image" Target="../media/image11.png"/><Relationship Id="rId4" Type="http://schemas.openxmlformats.org/officeDocument/2006/relationships/hyperlink" Target="https://www.researchgate.net/figure/Longitudinal-thick-section-of-Torreites-sanchezi-milovanovici-H576-Chemical-and_fig1_201170170" TargetMode="External"/><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hyperlink" Target="https://vajiramias.com/current-affairs/torreites-sanchezi/5e6efb251d5def7db691a894/"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hyperlink" Target="https://agupubs.onlinelibrary.wiley.com/doi/full/10.1029/2019PA003723"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Earth%27s_orbit#/media/File:North_season.jpg"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hyperlink" Target="https://agupubs.onlinelibrary.wiley.com/doi/full/10.1029/2019PA003723"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a:normAutofit/>
          </a:bodyPr>
          <a:lstStyle/>
          <a:p>
            <a:r>
              <a:rPr lang="en-US" sz="4800" b="1" dirty="0">
                <a:latin typeface="Roboto" panose="02000000000000000000" pitchFamily="2" charset="0"/>
                <a:ea typeface="Roboto" panose="02000000000000000000" pitchFamily="2" charset="0"/>
              </a:rPr>
              <a:t>OUR Moon and a Mollusk</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326418-B159-4537-BAA9-64E1B6299ED2}"/>
              </a:ext>
            </a:extLst>
          </p:cNvPr>
          <p:cNvPicPr>
            <a:picLocks noChangeAspect="1"/>
          </p:cNvPicPr>
          <p:nvPr/>
        </p:nvPicPr>
        <p:blipFill>
          <a:blip r:embed="rId3"/>
          <a:stretch>
            <a:fillRect/>
          </a:stretch>
        </p:blipFill>
        <p:spPr>
          <a:xfrm>
            <a:off x="-202932" y="0"/>
            <a:ext cx="6716207" cy="4038600"/>
          </a:xfrm>
          <a:prstGeom prst="rect">
            <a:avLst/>
          </a:prstGeom>
        </p:spPr>
      </p:pic>
      <p:sp>
        <p:nvSpPr>
          <p:cNvPr id="5" name="TextBox 4">
            <a:extLst>
              <a:ext uri="{FF2B5EF4-FFF2-40B4-BE49-F238E27FC236}">
                <a16:creationId xmlns:a16="http://schemas.microsoft.com/office/drawing/2014/main" id="{68FD73E7-315A-4B5A-997E-B077CFF71AF9}"/>
              </a:ext>
            </a:extLst>
          </p:cNvPr>
          <p:cNvSpPr txBox="1"/>
          <p:nvPr/>
        </p:nvSpPr>
        <p:spPr>
          <a:xfrm>
            <a:off x="0" y="6088559"/>
            <a:ext cx="7189789" cy="1107996"/>
          </a:xfrm>
          <a:prstGeom prst="rect">
            <a:avLst/>
          </a:prstGeom>
          <a:noFill/>
        </p:spPr>
        <p:txBody>
          <a:bodyPr wrap="none" rtlCol="0">
            <a:spAutoFit/>
          </a:bodyPr>
          <a:lstStyle/>
          <a:p>
            <a:r>
              <a:rPr lang="en-US" sz="1100" dirty="0">
                <a:hlinkClick r:id="rId4"/>
              </a:rPr>
              <a:t>https://en.wikipedia.org/wiki/Giant-impact_hypothesis#/media/File:Artist's_concept_of_collision_at_HD_172555.jpg</a:t>
            </a:r>
            <a:endParaRPr lang="en-US" sz="1100" dirty="0"/>
          </a:p>
          <a:p>
            <a:r>
              <a:rPr lang="en-US" sz="1100" dirty="0">
                <a:hlinkClick r:id="rId5"/>
              </a:rPr>
              <a:t>https://www.mybluprint.com/recipe/bear-claws-recipe</a:t>
            </a:r>
            <a:endParaRPr lang="en-US" sz="1100" dirty="0"/>
          </a:p>
          <a:p>
            <a:r>
              <a:rPr lang="en-US" sz="1100" dirty="0">
                <a:hlinkClick r:id="rId6"/>
              </a:rPr>
              <a:t>https://www.nap.edu/cover/12161/450</a:t>
            </a:r>
            <a:endParaRPr lang="en-US" sz="1100" dirty="0"/>
          </a:p>
          <a:p>
            <a:r>
              <a:rPr lang="en-US" sz="1100" dirty="0">
                <a:hlinkClick r:id="rId7"/>
              </a:rPr>
              <a:t>https://agupubs.onlinelibrary.wiley.com/doi/full/10.1029/2019PA003723</a:t>
            </a:r>
            <a:endParaRPr lang="en-US" sz="1100" dirty="0"/>
          </a:p>
          <a:p>
            <a:endParaRPr lang="en-US" sz="1100" dirty="0"/>
          </a:p>
          <a:p>
            <a:endParaRPr lang="en-US" sz="1100" dirty="0"/>
          </a:p>
        </p:txBody>
      </p:sp>
      <p:pic>
        <p:nvPicPr>
          <p:cNvPr id="12290" name="Picture 2">
            <a:extLst>
              <a:ext uri="{FF2B5EF4-FFF2-40B4-BE49-F238E27FC236}">
                <a16:creationId xmlns:a16="http://schemas.microsoft.com/office/drawing/2014/main" id="{6F174571-3ACD-49C7-81DC-89B8E5FD599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5811681" y="1374932"/>
            <a:ext cx="6217545" cy="497311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A5E49C1C-C71E-4A21-958E-871DBAB9BBBA}"/>
              </a:ext>
            </a:extLst>
          </p:cNvPr>
          <p:cNvPicPr>
            <a:picLocks noChangeAspect="1"/>
          </p:cNvPicPr>
          <p:nvPr/>
        </p:nvPicPr>
        <p:blipFill>
          <a:blip r:embed="rId9"/>
          <a:stretch>
            <a:fillRect/>
          </a:stretch>
        </p:blipFill>
        <p:spPr>
          <a:xfrm>
            <a:off x="9508525" y="5352581"/>
            <a:ext cx="2520702" cy="1505419"/>
          </a:xfrm>
          <a:prstGeom prst="rect">
            <a:avLst/>
          </a:prstGeom>
        </p:spPr>
      </p:pic>
    </p:spTree>
    <p:extLst>
      <p:ext uri="{BB962C8B-B14F-4D97-AF65-F5344CB8AC3E}">
        <p14:creationId xmlns:p14="http://schemas.microsoft.com/office/powerpoint/2010/main" val="448166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979209C-012E-4BEF-A3AA-5632823E27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447" y="-355447"/>
            <a:ext cx="3765499" cy="37380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AB94A90-F4BE-4D4C-BE3C-BA045D750096}"/>
              </a:ext>
            </a:extLst>
          </p:cNvPr>
          <p:cNvSpPr txBox="1"/>
          <p:nvPr/>
        </p:nvSpPr>
        <p:spPr>
          <a:xfrm>
            <a:off x="0" y="5750523"/>
            <a:ext cx="10819500" cy="1077218"/>
          </a:xfrm>
          <a:prstGeom prst="rect">
            <a:avLst/>
          </a:prstGeom>
          <a:noFill/>
        </p:spPr>
        <p:txBody>
          <a:bodyPr wrap="square" rtlCol="0">
            <a:spAutoFit/>
          </a:bodyPr>
          <a:lstStyle/>
          <a:p>
            <a:r>
              <a:rPr lang="en-US" sz="800" dirty="0">
                <a:hlinkClick r:id="rId4"/>
              </a:rPr>
              <a:t>https://en.wikipedia.org/wiki/Clair_Cameron_Patterson</a:t>
            </a:r>
            <a:endParaRPr lang="en-US" sz="800" dirty="0"/>
          </a:p>
          <a:p>
            <a:r>
              <a:rPr lang="en-US" sz="800" dirty="0">
                <a:hlinkClick r:id="rId5"/>
              </a:rPr>
              <a:t>https://www.mirror.co.uk/science/professor-stephen-hawking-says-knows-12128613</a:t>
            </a:r>
            <a:endParaRPr lang="en-US" sz="800" dirty="0"/>
          </a:p>
          <a:p>
            <a:r>
              <a:rPr lang="en-US" sz="800" dirty="0">
                <a:hlinkClick r:id="rId6"/>
              </a:rPr>
              <a:t>https://en.wikipedia.org/wiki/Marie_Curie</a:t>
            </a:r>
            <a:endParaRPr lang="en-US" sz="800" dirty="0"/>
          </a:p>
          <a:p>
            <a:r>
              <a:rPr lang="en-US" sz="800" dirty="0">
                <a:hlinkClick r:id="rId7"/>
              </a:rPr>
              <a:t>https://www.biography.com/scientist/isaac-newton</a:t>
            </a:r>
            <a:endParaRPr lang="en-US" sz="800" dirty="0"/>
          </a:p>
          <a:p>
            <a:r>
              <a:rPr lang="en-US" sz="800" dirty="0">
                <a:hlinkClick r:id="rId8"/>
              </a:rPr>
              <a:t>https://commons.wikimedia.org/wiki/File:Albert_Einstein_1947.jpg</a:t>
            </a:r>
            <a:endParaRPr lang="en-US" sz="800" dirty="0"/>
          </a:p>
          <a:p>
            <a:r>
              <a:rPr lang="en-US" sz="800" dirty="0">
                <a:hlinkClick r:id="rId9"/>
              </a:rPr>
              <a:t>https://www.biography.com/scientist/rachel-carson</a:t>
            </a:r>
            <a:endParaRPr lang="en-US" sz="800" dirty="0"/>
          </a:p>
          <a:p>
            <a:r>
              <a:rPr lang="en-US" sz="800" dirty="0">
                <a:hlinkClick r:id="rId10"/>
              </a:rPr>
              <a:t>https://www.biography.com/scholar/ada-lovelace</a:t>
            </a:r>
            <a:endParaRPr lang="en-US" sz="800" dirty="0"/>
          </a:p>
          <a:p>
            <a:r>
              <a:rPr lang="en-US" sz="800" dirty="0">
                <a:hlinkClick r:id="rId11"/>
              </a:rPr>
              <a:t>https://solarsystem.nasa.gov/people/660/carl-sagan-1934-1996/</a:t>
            </a:r>
            <a:endParaRPr lang="en-US" sz="800" dirty="0"/>
          </a:p>
        </p:txBody>
      </p:sp>
      <p:pic>
        <p:nvPicPr>
          <p:cNvPr id="10244" name="Picture 4" descr="Professor Stephen Hawking says he knows what happened before the ...">
            <a:extLst>
              <a:ext uri="{FF2B5EF4-FFF2-40B4-BE49-F238E27FC236}">
                <a16:creationId xmlns:a16="http://schemas.microsoft.com/office/drawing/2014/main" id="{0521C4A7-8640-422C-BBE6-F40C9B39378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96679" y="-422736"/>
            <a:ext cx="4640187" cy="348014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Marie Curie - Wikipedia">
            <a:extLst>
              <a:ext uri="{FF2B5EF4-FFF2-40B4-BE49-F238E27FC236}">
                <a16:creationId xmlns:a16="http://schemas.microsoft.com/office/drawing/2014/main" id="{BF66A0B5-4053-46E5-8382-5AF6DA6D4D4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57985" y="-908715"/>
            <a:ext cx="3735914" cy="5076799"/>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a:extLst>
              <a:ext uri="{FF2B5EF4-FFF2-40B4-BE49-F238E27FC236}">
                <a16:creationId xmlns:a16="http://schemas.microsoft.com/office/drawing/2014/main" id="{652CA31C-A0AD-4CC7-822F-5EFF26EEA60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4504" y="2398787"/>
            <a:ext cx="3678063" cy="4496243"/>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Rachel Carson">
            <a:extLst>
              <a:ext uri="{FF2B5EF4-FFF2-40B4-BE49-F238E27FC236}">
                <a16:creationId xmlns:a16="http://schemas.microsoft.com/office/drawing/2014/main" id="{E6EA12D9-CAF9-4E6D-9D7C-B99F57C9514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07493" y="2659251"/>
            <a:ext cx="4367340" cy="4367340"/>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descr="Ada Lovelace">
            <a:extLst>
              <a:ext uri="{FF2B5EF4-FFF2-40B4-BE49-F238E27FC236}">
                <a16:creationId xmlns:a16="http://schemas.microsoft.com/office/drawing/2014/main" id="{E9470DBA-83AF-4134-8439-4BF4F36F7CE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79993" y="2621824"/>
            <a:ext cx="4367340" cy="4367340"/>
          </a:xfrm>
          <a:prstGeom prst="rect">
            <a:avLst/>
          </a:prstGeom>
          <a:noFill/>
          <a:extLst>
            <a:ext uri="{909E8E84-426E-40DD-AFC4-6F175D3DCCD1}">
              <a14:hiddenFill xmlns:a14="http://schemas.microsoft.com/office/drawing/2010/main">
                <a:solidFill>
                  <a:srgbClr val="FFFFFF"/>
                </a:solidFill>
              </a14:hiddenFill>
            </a:ext>
          </a:extLst>
        </p:spPr>
      </p:pic>
      <p:pic>
        <p:nvPicPr>
          <p:cNvPr id="10256" name="Picture 16" descr="Carl Sagan (1934-1996) | Planetary Scientist – NASA Solar System ...">
            <a:extLst>
              <a:ext uri="{FF2B5EF4-FFF2-40B4-BE49-F238E27FC236}">
                <a16:creationId xmlns:a16="http://schemas.microsoft.com/office/drawing/2014/main" id="{A7F753DC-312E-4336-9EE0-723BB0F2206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037215" y="2649144"/>
            <a:ext cx="3412542" cy="438755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ae C. Jemison">
            <a:extLst>
              <a:ext uri="{FF2B5EF4-FFF2-40B4-BE49-F238E27FC236}">
                <a16:creationId xmlns:a16="http://schemas.microsoft.com/office/drawing/2014/main" id="{4D55184F-8EA9-40CD-9158-83B8F61A71E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037215" y="-462667"/>
            <a:ext cx="4071424" cy="4071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6644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10242"/>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10244"/>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10246"/>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2050"/>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10250"/>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500"/>
                                  </p:stCondLst>
                                  <p:childTnLst>
                                    <p:set>
                                      <p:cBhvr>
                                        <p:cTn id="21" dur="1" fill="hold">
                                          <p:stCondLst>
                                            <p:cond delay="0"/>
                                          </p:stCondLst>
                                        </p:cTn>
                                        <p:tgtEl>
                                          <p:spTgt spid="10252"/>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nodeType="afterEffect">
                                  <p:stCondLst>
                                    <p:cond delay="500"/>
                                  </p:stCondLst>
                                  <p:childTnLst>
                                    <p:set>
                                      <p:cBhvr>
                                        <p:cTn id="24" dur="1" fill="hold">
                                          <p:stCondLst>
                                            <p:cond delay="0"/>
                                          </p:stCondLst>
                                        </p:cTn>
                                        <p:tgtEl>
                                          <p:spTgt spid="10254"/>
                                        </p:tgtEl>
                                        <p:attrNameLst>
                                          <p:attrName>style.visibility</p:attrName>
                                        </p:attrNameLst>
                                      </p:cBhvr>
                                      <p:to>
                                        <p:strVal val="visible"/>
                                      </p:to>
                                    </p:set>
                                  </p:childTnLst>
                                </p:cTn>
                              </p:par>
                            </p:childTnLst>
                          </p:cTn>
                        </p:par>
                        <p:par>
                          <p:cTn id="25" fill="hold">
                            <p:stCondLst>
                              <p:cond delay="3500"/>
                            </p:stCondLst>
                            <p:childTnLst>
                              <p:par>
                                <p:cTn id="26" presetID="1" presetClass="entr" presetSubtype="0" fill="hold" nodeType="afterEffect">
                                  <p:stCondLst>
                                    <p:cond delay="500"/>
                                  </p:stCondLst>
                                  <p:childTnLst>
                                    <p:set>
                                      <p:cBhvr>
                                        <p:cTn id="27" dur="1" fill="hold">
                                          <p:stCondLst>
                                            <p:cond delay="0"/>
                                          </p:stCondLst>
                                        </p:cTn>
                                        <p:tgtEl>
                                          <p:spTgt spid="102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B4E1F42-B313-466D-8B53-78A70E27077B}"/>
              </a:ext>
            </a:extLst>
          </p:cNvPr>
          <p:cNvSpPr txBox="1"/>
          <p:nvPr/>
        </p:nvSpPr>
        <p:spPr>
          <a:xfrm>
            <a:off x="656292" y="1400013"/>
            <a:ext cx="11869614" cy="5078313"/>
          </a:xfrm>
          <a:prstGeom prst="rect">
            <a:avLst/>
          </a:prstGeom>
          <a:noFill/>
        </p:spPr>
        <p:txBody>
          <a:bodyPr wrap="square" rtlCol="0">
            <a:spAutoFit/>
          </a:bodyPr>
          <a:lstStyle/>
          <a:p>
            <a:r>
              <a:rPr lang="en-US" dirty="0">
                <a:hlinkClick r:id="rId3"/>
              </a:rPr>
              <a:t>https://www.telegraph.co.uk/culture/books/10961412/Hollow-Earth-conspiracy-theories-the-hole-truth.html</a:t>
            </a:r>
            <a:br>
              <a:rPr lang="en-US" dirty="0"/>
            </a:br>
            <a:r>
              <a:rPr lang="en-US" dirty="0">
                <a:hlinkClick r:id="rId4"/>
              </a:rPr>
              <a:t>https://www.bbc.com/reel/video/p07h3yc0/flat-earth-how-did-youtube-help-spread-a-conspiracy-theory-</a:t>
            </a:r>
            <a:br>
              <a:rPr lang="en-US" dirty="0"/>
            </a:br>
            <a:r>
              <a:rPr lang="en-US" dirty="0">
                <a:hlinkClick r:id="rId5"/>
              </a:rPr>
              <a:t>https://sites.google.com/site/skepticalmedicine/pseudoscience</a:t>
            </a:r>
            <a:br>
              <a:rPr lang="en-US" dirty="0"/>
            </a:br>
            <a:r>
              <a:rPr lang="en-US" dirty="0">
                <a:hlinkClick r:id="rId6"/>
              </a:rPr>
              <a:t>https://kids.britannica.com/students/article/pseudoscience/276563#206937-toc</a:t>
            </a:r>
            <a:endParaRPr lang="en-US" dirty="0"/>
          </a:p>
          <a:p>
            <a:r>
              <a:rPr lang="en-US" dirty="0">
                <a:hlinkClick r:id="rId7"/>
              </a:rPr>
              <a:t>https://psychiclibrary.com/extrasensory-perception-esp/</a:t>
            </a:r>
            <a:br>
              <a:rPr lang="en-US" dirty="0"/>
            </a:br>
            <a:r>
              <a:rPr lang="en-US" dirty="0">
                <a:hlinkClick r:id="rId8"/>
              </a:rPr>
              <a:t>https://www.patheos.com/blogs/abletochoose/2016/05/scientology-hubbard/</a:t>
            </a:r>
            <a:endParaRPr lang="en-US" dirty="0"/>
          </a:p>
          <a:p>
            <a:r>
              <a:rPr lang="en-US" dirty="0">
                <a:hlinkClick r:id="rId9"/>
              </a:rPr>
              <a:t>https://science.howstuffworks.com/science-vs-myth/extrasensory-perceptions/esp.htm</a:t>
            </a:r>
            <a:br>
              <a:rPr lang="en-US" dirty="0"/>
            </a:br>
            <a:r>
              <a:rPr lang="en-US" dirty="0">
                <a:hlinkClick r:id="rId10"/>
              </a:rPr>
              <a:t>https://skepticalinquirer.org/exclusive/neuro-pseudoscience/</a:t>
            </a:r>
            <a:endParaRPr lang="en-US" dirty="0"/>
          </a:p>
          <a:p>
            <a:r>
              <a:rPr lang="en-US" dirty="0">
                <a:hlinkClick r:id="rId11"/>
              </a:rPr>
              <a:t>https://www.dictionary.com/e/pop-culture/tinfoil-hat/</a:t>
            </a:r>
            <a:endParaRPr lang="en-US" dirty="0"/>
          </a:p>
          <a:p>
            <a:r>
              <a:rPr lang="en-US" dirty="0">
                <a:hlinkClick r:id="rId12"/>
              </a:rPr>
              <a:t>https://inthesetimes.com/article/21980/i-went-to-a-climate-change-denial-conference-heartland-institute-trump</a:t>
            </a:r>
            <a:endParaRPr lang="en-US" dirty="0"/>
          </a:p>
          <a:p>
            <a:r>
              <a:rPr lang="en-US" dirty="0">
                <a:hlinkClick r:id="rId13"/>
              </a:rPr>
              <a:t>https://blog.ucsusa.org/andrew-rosenberg/through-the-looking-glass-climate-change-denial-conflict-of-interest-and-connecting-science-to-policy-297</a:t>
            </a:r>
            <a:endParaRPr lang="en-US" dirty="0"/>
          </a:p>
          <a:p>
            <a:r>
              <a:rPr lang="en-US" dirty="0">
                <a:hlinkClick r:id="rId14"/>
              </a:rPr>
              <a:t>https://www.theverge.com/2020/3/13/21177998/new-york-attorney-general-alex-jones-infowars-coronavirus-cures-prevention</a:t>
            </a:r>
            <a:br>
              <a:rPr lang="en-US" dirty="0"/>
            </a:br>
            <a:r>
              <a:rPr lang="en-US" dirty="0">
                <a:hlinkClick r:id="rId15"/>
              </a:rPr>
              <a:t>http://www.stlamerican.com/your_health_matters/covid_19/missouri-sues-televangelist-for-selling-fake-coronavirus-cure/article_16559fe6-6954-11ea-900e-8fa886cdbccd.html</a:t>
            </a:r>
            <a:endParaRPr lang="en-US" dirty="0"/>
          </a:p>
          <a:p>
            <a:endParaRPr lang="en-US" dirty="0"/>
          </a:p>
          <a:p>
            <a:endParaRPr lang="en-US" dirty="0"/>
          </a:p>
        </p:txBody>
      </p:sp>
      <p:pic>
        <p:nvPicPr>
          <p:cNvPr id="13318" name="Picture 6" descr="Journey to the centre of the Earth: believers are convinced the Hollow Earth is accessed by holes at each pole">
            <a:extLst>
              <a:ext uri="{FF2B5EF4-FFF2-40B4-BE49-F238E27FC236}">
                <a16:creationId xmlns:a16="http://schemas.microsoft.com/office/drawing/2014/main" id="{DAE73A31-5541-4507-A2B5-3B76B0FDBCF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105" y="-50005"/>
            <a:ext cx="5905500" cy="3686175"/>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a:extLst>
              <a:ext uri="{FF2B5EF4-FFF2-40B4-BE49-F238E27FC236}">
                <a16:creationId xmlns:a16="http://schemas.microsoft.com/office/drawing/2014/main" id="{9E766A9C-4EE6-4DD2-B113-FF61AFE576E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95999" y="95539"/>
            <a:ext cx="2121772" cy="2172024"/>
          </a:xfrm>
          <a:prstGeom prst="rect">
            <a:avLst/>
          </a:prstGeom>
          <a:noFill/>
          <a:extLst>
            <a:ext uri="{909E8E84-426E-40DD-AFC4-6F175D3DCCD1}">
              <a14:hiddenFill xmlns:a14="http://schemas.microsoft.com/office/drawing/2010/main">
                <a:solidFill>
                  <a:srgbClr val="FFFFFF"/>
                </a:solidFill>
              </a14:hiddenFill>
            </a:ext>
          </a:extLst>
        </p:spPr>
      </p:pic>
      <p:pic>
        <p:nvPicPr>
          <p:cNvPr id="13322" name="Picture 10" descr="Flat Earth: How did YouTube help spread a conspiracy theory? - BBC ...">
            <a:extLst>
              <a:ext uri="{FF2B5EF4-FFF2-40B4-BE49-F238E27FC236}">
                <a16:creationId xmlns:a16="http://schemas.microsoft.com/office/drawing/2014/main" id="{0B611379-36E0-400E-B2AE-AFFB3D63E9C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830797" y="3628394"/>
            <a:ext cx="5251938" cy="295421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49FB591-41E7-4A29-9406-04A08E3CC22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546123" y="618759"/>
            <a:ext cx="3455377" cy="40201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Aff A0n N Pu Claaaaa El F Tk Su Qm Cc">
            <a:extLst>
              <a:ext uri="{FF2B5EF4-FFF2-40B4-BE49-F238E27FC236}">
                <a16:creationId xmlns:a16="http://schemas.microsoft.com/office/drawing/2014/main" id="{7E1681D8-72E0-4A1F-B87F-9F2E172F3E9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357551" y="3739861"/>
            <a:ext cx="1815745" cy="26560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E21E52A-AA61-474F-A03A-A7481F87402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41836" y="2978332"/>
            <a:ext cx="3514881" cy="40201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hrenology: phrenological map of the brain">
            <a:extLst>
              <a:ext uri="{FF2B5EF4-FFF2-40B4-BE49-F238E27FC236}">
                <a16:creationId xmlns:a16="http://schemas.microsoft.com/office/drawing/2014/main" id="{8A4E44AD-1C6B-41D9-9316-D88EA93E524C}"/>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10815" y="3602115"/>
            <a:ext cx="2564047" cy="279375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50B38B15-6E96-4E31-9905-80B6B606C90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503480" y="1846425"/>
            <a:ext cx="2857500" cy="23145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welve Shocking Beliefs Of Scientology [Cited] | Horus Gilgamesh">
            <a:extLst>
              <a:ext uri="{FF2B5EF4-FFF2-40B4-BE49-F238E27FC236}">
                <a16:creationId xmlns:a16="http://schemas.microsoft.com/office/drawing/2014/main" id="{FB75384C-4746-4FD1-83C1-13F1DC04AEAB}"/>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286000" y="1447800"/>
            <a:ext cx="4061681" cy="211207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an trying to guess card on his forehead">
            <a:extLst>
              <a:ext uri="{FF2B5EF4-FFF2-40B4-BE49-F238E27FC236}">
                <a16:creationId xmlns:a16="http://schemas.microsoft.com/office/drawing/2014/main" id="{4BB0FB41-4014-4908-AC51-7F842B75205F}"/>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49944" y="1734173"/>
            <a:ext cx="2919058" cy="195576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Psychics claim to have telepathic powers that allow them to predict the future.">
            <a:extLst>
              <a:ext uri="{FF2B5EF4-FFF2-40B4-BE49-F238E27FC236}">
                <a16:creationId xmlns:a16="http://schemas.microsoft.com/office/drawing/2014/main" id="{A6BF933E-1669-4B12-B63F-1583B8DDAC2C}"/>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828807" y="2232394"/>
            <a:ext cx="3810000" cy="252412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Neuro-Pseudoscience | Skeptical Inquirer">
            <a:extLst>
              <a:ext uri="{FF2B5EF4-FFF2-40B4-BE49-F238E27FC236}">
                <a16:creationId xmlns:a16="http://schemas.microsoft.com/office/drawing/2014/main" id="{CD8A464B-2FD9-4AD9-B7D6-DB8F5AC33DF7}"/>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884173" y="4880866"/>
            <a:ext cx="4762500" cy="383857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Opinion | Who's Afraid of Gwyneth Paltrow and Goop? - The New York ...">
            <a:extLst>
              <a:ext uri="{FF2B5EF4-FFF2-40B4-BE49-F238E27FC236}">
                <a16:creationId xmlns:a16="http://schemas.microsoft.com/office/drawing/2014/main" id="{2667FFB0-312C-4B57-AA35-7328AFFC4945}"/>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500188" y="0"/>
            <a:ext cx="3549161" cy="2648079"/>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YouTube Is Taking a Huge Step Against 'Dangerous' Anti-Vax Videos">
            <a:extLst>
              <a:ext uri="{FF2B5EF4-FFF2-40B4-BE49-F238E27FC236}">
                <a16:creationId xmlns:a16="http://schemas.microsoft.com/office/drawing/2014/main" id="{080A94EE-00EB-4B1C-B9EA-73716DCAC590}"/>
              </a:ext>
            </a:extLst>
          </p:cNvPr>
          <p:cNvPicPr>
            <a:picLocks noChangeAspect="1" noChangeArrowheads="1"/>
          </p:cNvPicPr>
          <p:nvPr/>
        </p:nvPicPr>
        <p:blipFill rotWithShape="1">
          <a:blip r:embed="rId29">
            <a:extLst>
              <a:ext uri="{28A0092B-C50C-407E-A947-70E740481C1C}">
                <a14:useLocalDpi xmlns:a14="http://schemas.microsoft.com/office/drawing/2010/main" val="0"/>
              </a:ext>
            </a:extLst>
          </a:blip>
          <a:srcRect l="12199" r="10937"/>
          <a:stretch/>
        </p:blipFill>
        <p:spPr bwMode="auto">
          <a:xfrm>
            <a:off x="8546122" y="-6642"/>
            <a:ext cx="3645877" cy="1922352"/>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7E2DBD24-53B0-42F4-B29F-2326B212D8EF}"/>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892864" y="-39243"/>
            <a:ext cx="4481258" cy="1867191"/>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564A107E-79ED-486A-96D2-3F58749C08E3}"/>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084788" y="2584613"/>
            <a:ext cx="4245014" cy="2821686"/>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Through the Looking Glass: Climate Change Denial, Conflict of ...">
            <a:extLst>
              <a:ext uri="{FF2B5EF4-FFF2-40B4-BE49-F238E27FC236}">
                <a16:creationId xmlns:a16="http://schemas.microsoft.com/office/drawing/2014/main" id="{51DB52CC-F7A6-4C7D-9A77-2CCEB9B65378}"/>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145678" y="4281938"/>
            <a:ext cx="3888629" cy="260128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a:extLst>
              <a:ext uri="{FF2B5EF4-FFF2-40B4-BE49-F238E27FC236}">
                <a16:creationId xmlns:a16="http://schemas.microsoft.com/office/drawing/2014/main" id="{B272992D-B776-41DB-9466-E4A8C64F5561}"/>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313333" y="5098940"/>
            <a:ext cx="3539062" cy="1784277"/>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a:extLst>
              <a:ext uri="{FF2B5EF4-FFF2-40B4-BE49-F238E27FC236}">
                <a16:creationId xmlns:a16="http://schemas.microsoft.com/office/drawing/2014/main" id="{7020BCD9-9E9C-448C-9FFA-6A8E43D4D3B8}"/>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34418" y="65508"/>
            <a:ext cx="2769638" cy="1846425"/>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Jim Bakker">
            <a:extLst>
              <a:ext uri="{FF2B5EF4-FFF2-40B4-BE49-F238E27FC236}">
                <a16:creationId xmlns:a16="http://schemas.microsoft.com/office/drawing/2014/main" id="{88CABD5B-5141-4894-8F5B-E3EC9512E72F}"/>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6989526" y="4304462"/>
            <a:ext cx="3810000" cy="250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127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13318"/>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1000"/>
                                  </p:stCondLst>
                                  <p:childTnLst>
                                    <p:set>
                                      <p:cBhvr>
                                        <p:cTn id="9" dur="1" fill="hold">
                                          <p:stCondLst>
                                            <p:cond delay="0"/>
                                          </p:stCondLst>
                                        </p:cTn>
                                        <p:tgtEl>
                                          <p:spTgt spid="13320"/>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13322"/>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nodeType="afterEffect">
                                  <p:stCondLst>
                                    <p:cond delay="1000"/>
                                  </p:stCondLst>
                                  <p:childTnLst>
                                    <p:set>
                                      <p:cBhvr>
                                        <p:cTn id="15" dur="1" fill="hold">
                                          <p:stCondLst>
                                            <p:cond delay="0"/>
                                          </p:stCondLst>
                                        </p:cTn>
                                        <p:tgtEl>
                                          <p:spTgt spid="1026"/>
                                        </p:tgtEl>
                                        <p:attrNameLst>
                                          <p:attrName>style.visibility</p:attrName>
                                        </p:attrNameLst>
                                      </p:cBhvr>
                                      <p:to>
                                        <p:strVal val="visible"/>
                                      </p:to>
                                    </p:set>
                                  </p:childTnLst>
                                </p:cTn>
                              </p:par>
                            </p:childTnLst>
                          </p:cTn>
                        </p:par>
                        <p:par>
                          <p:cTn id="16" fill="hold">
                            <p:stCondLst>
                              <p:cond delay="4000"/>
                            </p:stCondLst>
                            <p:childTnLst>
                              <p:par>
                                <p:cTn id="17" presetID="1" presetClass="entr" presetSubtype="0" fill="hold" nodeType="afterEffect">
                                  <p:stCondLst>
                                    <p:cond delay="1000"/>
                                  </p:stCondLst>
                                  <p:childTnLst>
                                    <p:set>
                                      <p:cBhvr>
                                        <p:cTn id="18" dur="1" fill="hold">
                                          <p:stCondLst>
                                            <p:cond delay="0"/>
                                          </p:stCondLst>
                                        </p:cTn>
                                        <p:tgtEl>
                                          <p:spTgt spid="1030"/>
                                        </p:tgtEl>
                                        <p:attrNameLst>
                                          <p:attrName>style.visibility</p:attrName>
                                        </p:attrNameLst>
                                      </p:cBhvr>
                                      <p:to>
                                        <p:strVal val="visible"/>
                                      </p:to>
                                    </p:set>
                                  </p:childTnLst>
                                </p:cTn>
                              </p:par>
                            </p:childTnLst>
                          </p:cTn>
                        </p:par>
                        <p:par>
                          <p:cTn id="19" fill="hold">
                            <p:stCondLst>
                              <p:cond delay="5000"/>
                            </p:stCondLst>
                            <p:childTnLst>
                              <p:par>
                                <p:cTn id="20" presetID="1" presetClass="entr" presetSubtype="0" fill="hold" nodeType="afterEffect">
                                  <p:stCondLst>
                                    <p:cond delay="1000"/>
                                  </p:stCondLst>
                                  <p:childTnLst>
                                    <p:set>
                                      <p:cBhvr>
                                        <p:cTn id="21" dur="1" fill="hold">
                                          <p:stCondLst>
                                            <p:cond delay="0"/>
                                          </p:stCondLst>
                                        </p:cTn>
                                        <p:tgtEl>
                                          <p:spTgt spid="1032"/>
                                        </p:tgtEl>
                                        <p:attrNameLst>
                                          <p:attrName>style.visibility</p:attrName>
                                        </p:attrNameLst>
                                      </p:cBhvr>
                                      <p:to>
                                        <p:strVal val="visible"/>
                                      </p:to>
                                    </p:set>
                                  </p:childTnLst>
                                </p:cTn>
                              </p:par>
                            </p:childTnLst>
                          </p:cTn>
                        </p:par>
                        <p:par>
                          <p:cTn id="22" fill="hold">
                            <p:stCondLst>
                              <p:cond delay="6000"/>
                            </p:stCondLst>
                            <p:childTnLst>
                              <p:par>
                                <p:cTn id="23" presetID="1" presetClass="entr" presetSubtype="0" fill="hold" nodeType="afterEffect">
                                  <p:stCondLst>
                                    <p:cond delay="1000"/>
                                  </p:stCondLst>
                                  <p:childTnLst>
                                    <p:set>
                                      <p:cBhvr>
                                        <p:cTn id="24" dur="1" fill="hold">
                                          <p:stCondLst>
                                            <p:cond delay="0"/>
                                          </p:stCondLst>
                                        </p:cTn>
                                        <p:tgtEl>
                                          <p:spTgt spid="1028"/>
                                        </p:tgtEl>
                                        <p:attrNameLst>
                                          <p:attrName>style.visibility</p:attrName>
                                        </p:attrNameLst>
                                      </p:cBhvr>
                                      <p:to>
                                        <p:strVal val="visible"/>
                                      </p:to>
                                    </p:set>
                                  </p:childTnLst>
                                </p:cTn>
                              </p:par>
                            </p:childTnLst>
                          </p:cTn>
                        </p:par>
                        <p:par>
                          <p:cTn id="25" fill="hold">
                            <p:stCondLst>
                              <p:cond delay="7000"/>
                            </p:stCondLst>
                            <p:childTnLst>
                              <p:par>
                                <p:cTn id="26" presetID="1" presetClass="entr" presetSubtype="0" fill="hold" nodeType="afterEffect">
                                  <p:stCondLst>
                                    <p:cond delay="1000"/>
                                  </p:stCondLst>
                                  <p:childTnLst>
                                    <p:set>
                                      <p:cBhvr>
                                        <p:cTn id="27" dur="1" fill="hold">
                                          <p:stCondLst>
                                            <p:cond delay="0"/>
                                          </p:stCondLst>
                                        </p:cTn>
                                        <p:tgtEl>
                                          <p:spTgt spid="1034"/>
                                        </p:tgtEl>
                                        <p:attrNameLst>
                                          <p:attrName>style.visibility</p:attrName>
                                        </p:attrNameLst>
                                      </p:cBhvr>
                                      <p:to>
                                        <p:strVal val="visible"/>
                                      </p:to>
                                    </p:set>
                                  </p:childTnLst>
                                </p:cTn>
                              </p:par>
                            </p:childTnLst>
                          </p:cTn>
                        </p:par>
                        <p:par>
                          <p:cTn id="28" fill="hold">
                            <p:stCondLst>
                              <p:cond delay="8000"/>
                            </p:stCondLst>
                            <p:childTnLst>
                              <p:par>
                                <p:cTn id="29" presetID="1" presetClass="entr" presetSubtype="0" fill="hold" nodeType="afterEffect">
                                  <p:stCondLst>
                                    <p:cond delay="1000"/>
                                  </p:stCondLst>
                                  <p:childTnLst>
                                    <p:set>
                                      <p:cBhvr>
                                        <p:cTn id="30" dur="1" fill="hold">
                                          <p:stCondLst>
                                            <p:cond delay="0"/>
                                          </p:stCondLst>
                                        </p:cTn>
                                        <p:tgtEl>
                                          <p:spTgt spid="1036"/>
                                        </p:tgtEl>
                                        <p:attrNameLst>
                                          <p:attrName>style.visibility</p:attrName>
                                        </p:attrNameLst>
                                      </p:cBhvr>
                                      <p:to>
                                        <p:strVal val="visible"/>
                                      </p:to>
                                    </p:set>
                                  </p:childTnLst>
                                </p:cTn>
                              </p:par>
                            </p:childTnLst>
                          </p:cTn>
                        </p:par>
                        <p:par>
                          <p:cTn id="31" fill="hold">
                            <p:stCondLst>
                              <p:cond delay="9000"/>
                            </p:stCondLst>
                            <p:childTnLst>
                              <p:par>
                                <p:cTn id="32" presetID="1" presetClass="entr" presetSubtype="0" fill="hold" nodeType="afterEffect">
                                  <p:stCondLst>
                                    <p:cond delay="1000"/>
                                  </p:stCondLst>
                                  <p:childTnLst>
                                    <p:set>
                                      <p:cBhvr>
                                        <p:cTn id="33" dur="1" fill="hold">
                                          <p:stCondLst>
                                            <p:cond delay="0"/>
                                          </p:stCondLst>
                                        </p:cTn>
                                        <p:tgtEl>
                                          <p:spTgt spid="1038"/>
                                        </p:tgtEl>
                                        <p:attrNameLst>
                                          <p:attrName>style.visibility</p:attrName>
                                        </p:attrNameLst>
                                      </p:cBhvr>
                                      <p:to>
                                        <p:strVal val="visible"/>
                                      </p:to>
                                    </p:set>
                                  </p:childTnLst>
                                </p:cTn>
                              </p:par>
                            </p:childTnLst>
                          </p:cTn>
                        </p:par>
                        <p:par>
                          <p:cTn id="34" fill="hold">
                            <p:stCondLst>
                              <p:cond delay="10000"/>
                            </p:stCondLst>
                            <p:childTnLst>
                              <p:par>
                                <p:cTn id="35" presetID="1" presetClass="entr" presetSubtype="0" fill="hold" nodeType="afterEffect">
                                  <p:stCondLst>
                                    <p:cond delay="1000"/>
                                  </p:stCondLst>
                                  <p:childTnLst>
                                    <p:set>
                                      <p:cBhvr>
                                        <p:cTn id="36" dur="1" fill="hold">
                                          <p:stCondLst>
                                            <p:cond delay="0"/>
                                          </p:stCondLst>
                                        </p:cTn>
                                        <p:tgtEl>
                                          <p:spTgt spid="1040"/>
                                        </p:tgtEl>
                                        <p:attrNameLst>
                                          <p:attrName>style.visibility</p:attrName>
                                        </p:attrNameLst>
                                      </p:cBhvr>
                                      <p:to>
                                        <p:strVal val="visible"/>
                                      </p:to>
                                    </p:set>
                                  </p:childTnLst>
                                </p:cTn>
                              </p:par>
                            </p:childTnLst>
                          </p:cTn>
                        </p:par>
                        <p:par>
                          <p:cTn id="37" fill="hold">
                            <p:stCondLst>
                              <p:cond delay="11000"/>
                            </p:stCondLst>
                            <p:childTnLst>
                              <p:par>
                                <p:cTn id="38" presetID="1" presetClass="entr" presetSubtype="0" fill="hold" nodeType="afterEffect">
                                  <p:stCondLst>
                                    <p:cond delay="1000"/>
                                  </p:stCondLst>
                                  <p:childTnLst>
                                    <p:set>
                                      <p:cBhvr>
                                        <p:cTn id="39" dur="1" fill="hold">
                                          <p:stCondLst>
                                            <p:cond delay="0"/>
                                          </p:stCondLst>
                                        </p:cTn>
                                        <p:tgtEl>
                                          <p:spTgt spid="1042"/>
                                        </p:tgtEl>
                                        <p:attrNameLst>
                                          <p:attrName>style.visibility</p:attrName>
                                        </p:attrNameLst>
                                      </p:cBhvr>
                                      <p:to>
                                        <p:strVal val="visible"/>
                                      </p:to>
                                    </p:set>
                                  </p:childTnLst>
                                </p:cTn>
                              </p:par>
                            </p:childTnLst>
                          </p:cTn>
                        </p:par>
                        <p:par>
                          <p:cTn id="40" fill="hold">
                            <p:stCondLst>
                              <p:cond delay="12000"/>
                            </p:stCondLst>
                            <p:childTnLst>
                              <p:par>
                                <p:cTn id="41" presetID="1" presetClass="entr" presetSubtype="0" fill="hold" nodeType="afterEffect">
                                  <p:stCondLst>
                                    <p:cond delay="1000"/>
                                  </p:stCondLst>
                                  <p:childTnLst>
                                    <p:set>
                                      <p:cBhvr>
                                        <p:cTn id="42" dur="1" fill="hold">
                                          <p:stCondLst>
                                            <p:cond delay="0"/>
                                          </p:stCondLst>
                                        </p:cTn>
                                        <p:tgtEl>
                                          <p:spTgt spid="1044"/>
                                        </p:tgtEl>
                                        <p:attrNameLst>
                                          <p:attrName>style.visibility</p:attrName>
                                        </p:attrNameLst>
                                      </p:cBhvr>
                                      <p:to>
                                        <p:strVal val="visible"/>
                                      </p:to>
                                    </p:set>
                                  </p:childTnLst>
                                </p:cTn>
                              </p:par>
                            </p:childTnLst>
                          </p:cTn>
                        </p:par>
                        <p:par>
                          <p:cTn id="43" fill="hold">
                            <p:stCondLst>
                              <p:cond delay="13000"/>
                            </p:stCondLst>
                            <p:childTnLst>
                              <p:par>
                                <p:cTn id="44" presetID="1" presetClass="entr" presetSubtype="0" fill="hold" nodeType="afterEffect">
                                  <p:stCondLst>
                                    <p:cond delay="1000"/>
                                  </p:stCondLst>
                                  <p:childTnLst>
                                    <p:set>
                                      <p:cBhvr>
                                        <p:cTn id="45" dur="1" fill="hold">
                                          <p:stCondLst>
                                            <p:cond delay="0"/>
                                          </p:stCondLst>
                                        </p:cTn>
                                        <p:tgtEl>
                                          <p:spTgt spid="1046"/>
                                        </p:tgtEl>
                                        <p:attrNameLst>
                                          <p:attrName>style.visibility</p:attrName>
                                        </p:attrNameLst>
                                      </p:cBhvr>
                                      <p:to>
                                        <p:strVal val="visible"/>
                                      </p:to>
                                    </p:set>
                                  </p:childTnLst>
                                </p:cTn>
                              </p:par>
                            </p:childTnLst>
                          </p:cTn>
                        </p:par>
                        <p:par>
                          <p:cTn id="46" fill="hold">
                            <p:stCondLst>
                              <p:cond delay="14000"/>
                            </p:stCondLst>
                            <p:childTnLst>
                              <p:par>
                                <p:cTn id="47" presetID="1" presetClass="entr" presetSubtype="0" fill="hold" nodeType="afterEffect">
                                  <p:stCondLst>
                                    <p:cond delay="1000"/>
                                  </p:stCondLst>
                                  <p:childTnLst>
                                    <p:set>
                                      <p:cBhvr>
                                        <p:cTn id="48" dur="1" fill="hold">
                                          <p:stCondLst>
                                            <p:cond delay="0"/>
                                          </p:stCondLst>
                                        </p:cTn>
                                        <p:tgtEl>
                                          <p:spTgt spid="1050"/>
                                        </p:tgtEl>
                                        <p:attrNameLst>
                                          <p:attrName>style.visibility</p:attrName>
                                        </p:attrNameLst>
                                      </p:cBhvr>
                                      <p:to>
                                        <p:strVal val="visible"/>
                                      </p:to>
                                    </p:set>
                                  </p:childTnLst>
                                </p:cTn>
                              </p:par>
                            </p:childTnLst>
                          </p:cTn>
                        </p:par>
                        <p:par>
                          <p:cTn id="49" fill="hold">
                            <p:stCondLst>
                              <p:cond delay="15000"/>
                            </p:stCondLst>
                            <p:childTnLst>
                              <p:par>
                                <p:cTn id="50" presetID="1" presetClass="entr" presetSubtype="0" fill="hold" nodeType="afterEffect">
                                  <p:stCondLst>
                                    <p:cond delay="1000"/>
                                  </p:stCondLst>
                                  <p:childTnLst>
                                    <p:set>
                                      <p:cBhvr>
                                        <p:cTn id="51" dur="1" fill="hold">
                                          <p:stCondLst>
                                            <p:cond delay="0"/>
                                          </p:stCondLst>
                                        </p:cTn>
                                        <p:tgtEl>
                                          <p:spTgt spid="1052"/>
                                        </p:tgtEl>
                                        <p:attrNameLst>
                                          <p:attrName>style.visibility</p:attrName>
                                        </p:attrNameLst>
                                      </p:cBhvr>
                                      <p:to>
                                        <p:strVal val="visible"/>
                                      </p:to>
                                    </p:set>
                                  </p:childTnLst>
                                </p:cTn>
                              </p:par>
                            </p:childTnLst>
                          </p:cTn>
                        </p:par>
                        <p:par>
                          <p:cTn id="52" fill="hold">
                            <p:stCondLst>
                              <p:cond delay="16000"/>
                            </p:stCondLst>
                            <p:childTnLst>
                              <p:par>
                                <p:cTn id="53" presetID="1" presetClass="entr" presetSubtype="0" fill="hold" nodeType="afterEffect">
                                  <p:stCondLst>
                                    <p:cond delay="1000"/>
                                  </p:stCondLst>
                                  <p:childTnLst>
                                    <p:set>
                                      <p:cBhvr>
                                        <p:cTn id="54" dur="1" fill="hold">
                                          <p:stCondLst>
                                            <p:cond delay="0"/>
                                          </p:stCondLst>
                                        </p:cTn>
                                        <p:tgtEl>
                                          <p:spTgt spid="1054"/>
                                        </p:tgtEl>
                                        <p:attrNameLst>
                                          <p:attrName>style.visibility</p:attrName>
                                        </p:attrNameLst>
                                      </p:cBhvr>
                                      <p:to>
                                        <p:strVal val="visible"/>
                                      </p:to>
                                    </p:set>
                                  </p:childTnLst>
                                </p:cTn>
                              </p:par>
                            </p:childTnLst>
                          </p:cTn>
                        </p:par>
                        <p:par>
                          <p:cTn id="55" fill="hold">
                            <p:stCondLst>
                              <p:cond delay="17000"/>
                            </p:stCondLst>
                            <p:childTnLst>
                              <p:par>
                                <p:cTn id="56" presetID="1" presetClass="entr" presetSubtype="0" fill="hold" nodeType="afterEffect">
                                  <p:stCondLst>
                                    <p:cond delay="1000"/>
                                  </p:stCondLst>
                                  <p:childTnLst>
                                    <p:set>
                                      <p:cBhvr>
                                        <p:cTn id="57" dur="1" fill="hold">
                                          <p:stCondLst>
                                            <p:cond delay="0"/>
                                          </p:stCondLst>
                                        </p:cTn>
                                        <p:tgtEl>
                                          <p:spTgt spid="1056"/>
                                        </p:tgtEl>
                                        <p:attrNameLst>
                                          <p:attrName>style.visibility</p:attrName>
                                        </p:attrNameLst>
                                      </p:cBhvr>
                                      <p:to>
                                        <p:strVal val="visible"/>
                                      </p:to>
                                    </p:set>
                                  </p:childTnLst>
                                </p:cTn>
                              </p:par>
                            </p:childTnLst>
                          </p:cTn>
                        </p:par>
                        <p:par>
                          <p:cTn id="58" fill="hold">
                            <p:stCondLst>
                              <p:cond delay="18000"/>
                            </p:stCondLst>
                            <p:childTnLst>
                              <p:par>
                                <p:cTn id="59" presetID="1" presetClass="entr" presetSubtype="0" fill="hold" nodeType="afterEffect">
                                  <p:stCondLst>
                                    <p:cond delay="1000"/>
                                  </p:stCondLst>
                                  <p:childTnLst>
                                    <p:set>
                                      <p:cBhvr>
                                        <p:cTn id="60" dur="1" fill="hold">
                                          <p:stCondLst>
                                            <p:cond delay="0"/>
                                          </p:stCondLst>
                                        </p:cTn>
                                        <p:tgtEl>
                                          <p:spTgt spid="1060"/>
                                        </p:tgtEl>
                                        <p:attrNameLst>
                                          <p:attrName>style.visibility</p:attrName>
                                        </p:attrNameLst>
                                      </p:cBhvr>
                                      <p:to>
                                        <p:strVal val="visible"/>
                                      </p:to>
                                    </p:set>
                                  </p:childTnLst>
                                </p:cTn>
                              </p:par>
                            </p:childTnLst>
                          </p:cTn>
                        </p:par>
                        <p:par>
                          <p:cTn id="61" fill="hold">
                            <p:stCondLst>
                              <p:cond delay="19000"/>
                            </p:stCondLst>
                            <p:childTnLst>
                              <p:par>
                                <p:cTn id="62" presetID="1" presetClass="entr" presetSubtype="0" fill="hold" nodeType="afterEffect">
                                  <p:stCondLst>
                                    <p:cond delay="1000"/>
                                  </p:stCondLst>
                                  <p:childTnLst>
                                    <p:set>
                                      <p:cBhvr>
                                        <p:cTn id="63" dur="1" fill="hold">
                                          <p:stCondLst>
                                            <p:cond delay="0"/>
                                          </p:stCondLst>
                                        </p:cTn>
                                        <p:tgtEl>
                                          <p:spTgt spid="10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6F03723-3B54-4B3B-908E-AAAB616FF1E0}"/>
              </a:ext>
            </a:extLst>
          </p:cNvPr>
          <p:cNvSpPr/>
          <p:nvPr/>
        </p:nvSpPr>
        <p:spPr>
          <a:xfrm>
            <a:off x="181707" y="6419245"/>
            <a:ext cx="9401908" cy="369332"/>
          </a:xfrm>
          <a:prstGeom prst="rect">
            <a:avLst/>
          </a:prstGeom>
        </p:spPr>
        <p:txBody>
          <a:bodyPr wrap="square">
            <a:spAutoFit/>
          </a:bodyPr>
          <a:lstStyle/>
          <a:p>
            <a:r>
              <a:rPr lang="en-US" dirty="0">
                <a:latin typeface="Roboto" panose="02000000000000000000" pitchFamily="2" charset="0"/>
                <a:ea typeface="Roboto" panose="02000000000000000000" pitchFamily="2" charset="0"/>
                <a:hlinkClick r:id="rId3"/>
              </a:rPr>
              <a:t>https://www.britannica.com/biography/Edward-O-Wilson#ref990334</a:t>
            </a:r>
            <a:endParaRPr lang="en-US" dirty="0">
              <a:latin typeface="Roboto" panose="02000000000000000000" pitchFamily="2" charset="0"/>
              <a:ea typeface="Roboto" panose="02000000000000000000" pitchFamily="2" charset="0"/>
            </a:endParaRPr>
          </a:p>
        </p:txBody>
      </p:sp>
      <p:sp>
        <p:nvSpPr>
          <p:cNvPr id="6" name="Rectangle 5">
            <a:extLst>
              <a:ext uri="{FF2B5EF4-FFF2-40B4-BE49-F238E27FC236}">
                <a16:creationId xmlns:a16="http://schemas.microsoft.com/office/drawing/2014/main" id="{FD4C7F7C-C246-4B8F-8CFE-6899D6CD7CF5}"/>
              </a:ext>
            </a:extLst>
          </p:cNvPr>
          <p:cNvSpPr/>
          <p:nvPr/>
        </p:nvSpPr>
        <p:spPr>
          <a:xfrm>
            <a:off x="181707" y="674400"/>
            <a:ext cx="11388970" cy="5293757"/>
          </a:xfrm>
          <a:prstGeom prst="rect">
            <a:avLst/>
          </a:prstGeom>
        </p:spPr>
        <p:txBody>
          <a:bodyPr wrap="square">
            <a:spAutoFit/>
          </a:bodyPr>
          <a:lstStyle/>
          <a:p>
            <a:r>
              <a:rPr lang="en-US" sz="3200" dirty="0">
                <a:solidFill>
                  <a:srgbClr val="181818"/>
                </a:solidFill>
                <a:latin typeface="Roboto" panose="02000000000000000000" pitchFamily="2" charset="0"/>
                <a:ea typeface="Roboto" panose="02000000000000000000" pitchFamily="2" charset="0"/>
              </a:rPr>
              <a:t>“If history and science have taught us anything, it is that </a:t>
            </a:r>
            <a:r>
              <a:rPr lang="en-US" sz="3200" b="1" dirty="0">
                <a:solidFill>
                  <a:srgbClr val="181818"/>
                </a:solidFill>
                <a:latin typeface="Roboto" panose="02000000000000000000" pitchFamily="2" charset="0"/>
                <a:ea typeface="Roboto" panose="02000000000000000000" pitchFamily="2" charset="0"/>
              </a:rPr>
              <a:t>passion and desire are not the same as truth. </a:t>
            </a:r>
            <a:r>
              <a:rPr lang="en-US" sz="3200" dirty="0">
                <a:solidFill>
                  <a:srgbClr val="181818"/>
                </a:solidFill>
                <a:latin typeface="Roboto" panose="02000000000000000000" pitchFamily="2" charset="0"/>
                <a:ea typeface="Roboto" panose="02000000000000000000" pitchFamily="2" charset="0"/>
              </a:rPr>
              <a:t>The human mind evolved to believe in the gods. It did not evolve to believe in biology. Acceptance of the supernatural conveyed a great advantage throughout prehistory when the brain was evolving...</a:t>
            </a:r>
            <a:br>
              <a:rPr lang="en-US" sz="3200" dirty="0">
                <a:solidFill>
                  <a:srgbClr val="181818"/>
                </a:solidFill>
                <a:latin typeface="Roboto" panose="02000000000000000000" pitchFamily="2" charset="0"/>
                <a:ea typeface="Roboto" panose="02000000000000000000" pitchFamily="2" charset="0"/>
              </a:rPr>
            </a:br>
            <a:r>
              <a:rPr lang="en-US" sz="3200" dirty="0">
                <a:solidFill>
                  <a:srgbClr val="181818"/>
                </a:solidFill>
                <a:latin typeface="Roboto" panose="02000000000000000000" pitchFamily="2" charset="0"/>
                <a:ea typeface="Roboto" panose="02000000000000000000" pitchFamily="2" charset="0"/>
              </a:rPr>
              <a:t>The uncomfortable truth is that the two beliefs are </a:t>
            </a:r>
            <a:br>
              <a:rPr lang="en-US" sz="3200" dirty="0">
                <a:solidFill>
                  <a:srgbClr val="181818"/>
                </a:solidFill>
                <a:latin typeface="Roboto" panose="02000000000000000000" pitchFamily="2" charset="0"/>
                <a:ea typeface="Roboto" panose="02000000000000000000" pitchFamily="2" charset="0"/>
              </a:rPr>
            </a:br>
            <a:r>
              <a:rPr lang="en-US" sz="3200" dirty="0">
                <a:solidFill>
                  <a:srgbClr val="181818"/>
                </a:solidFill>
                <a:latin typeface="Roboto" panose="02000000000000000000" pitchFamily="2" charset="0"/>
                <a:ea typeface="Roboto" panose="02000000000000000000" pitchFamily="2" charset="0"/>
              </a:rPr>
              <a:t>not factually compatible. </a:t>
            </a:r>
            <a:r>
              <a:rPr lang="en-US" sz="3200" b="1" dirty="0">
                <a:solidFill>
                  <a:srgbClr val="181818"/>
                </a:solidFill>
                <a:latin typeface="Roboto" panose="02000000000000000000" pitchFamily="2" charset="0"/>
                <a:ea typeface="Roboto" panose="02000000000000000000" pitchFamily="2" charset="0"/>
              </a:rPr>
              <a:t>As a result those who </a:t>
            </a:r>
            <a:br>
              <a:rPr lang="en-US" sz="3200" b="1" dirty="0">
                <a:solidFill>
                  <a:srgbClr val="181818"/>
                </a:solidFill>
                <a:latin typeface="Roboto" panose="02000000000000000000" pitchFamily="2" charset="0"/>
                <a:ea typeface="Roboto" panose="02000000000000000000" pitchFamily="2" charset="0"/>
              </a:rPr>
            </a:br>
            <a:r>
              <a:rPr lang="en-US" sz="3200" b="1" dirty="0">
                <a:solidFill>
                  <a:srgbClr val="181818"/>
                </a:solidFill>
                <a:latin typeface="Roboto" panose="02000000000000000000" pitchFamily="2" charset="0"/>
                <a:ea typeface="Roboto" panose="02000000000000000000" pitchFamily="2" charset="0"/>
              </a:rPr>
              <a:t>hunger for both intellectual and religious truth</a:t>
            </a:r>
            <a:br>
              <a:rPr lang="en-US" sz="3200" b="1" dirty="0">
                <a:solidFill>
                  <a:srgbClr val="181818"/>
                </a:solidFill>
                <a:latin typeface="Roboto" panose="02000000000000000000" pitchFamily="2" charset="0"/>
                <a:ea typeface="Roboto" panose="02000000000000000000" pitchFamily="2" charset="0"/>
              </a:rPr>
            </a:br>
            <a:r>
              <a:rPr lang="en-US" sz="3200" b="1" dirty="0">
                <a:solidFill>
                  <a:srgbClr val="181818"/>
                </a:solidFill>
                <a:latin typeface="Roboto" panose="02000000000000000000" pitchFamily="2" charset="0"/>
                <a:ea typeface="Roboto" panose="02000000000000000000" pitchFamily="2" charset="0"/>
              </a:rPr>
              <a:t>will never acquire both in full measure.” </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Edward O. Wilson, </a:t>
            </a:r>
            <a:r>
              <a:rPr lang="en-US" dirty="0">
                <a:latin typeface="Roboto" panose="02000000000000000000" pitchFamily="2" charset="0"/>
                <a:ea typeface="Roboto" panose="02000000000000000000" pitchFamily="2" charset="0"/>
                <a:hlinkClick r:id="rId4"/>
              </a:rPr>
              <a:t>Consilience: The Unity of Knowledge</a:t>
            </a:r>
            <a:endParaRPr lang="en-US" sz="3200" dirty="0">
              <a:latin typeface="Roboto" panose="02000000000000000000" pitchFamily="2" charset="0"/>
              <a:ea typeface="Roboto" panose="02000000000000000000" pitchFamily="2" charset="0"/>
            </a:endParaRPr>
          </a:p>
        </p:txBody>
      </p:sp>
      <p:pic>
        <p:nvPicPr>
          <p:cNvPr id="17" name="Picture 2" descr="Wilson, Edward O.">
            <a:extLst>
              <a:ext uri="{FF2B5EF4-FFF2-40B4-BE49-F238E27FC236}">
                <a16:creationId xmlns:a16="http://schemas.microsoft.com/office/drawing/2014/main" id="{FAC8CBBB-AD02-4D62-9DE9-B299CBB9FD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39739" y="4128531"/>
            <a:ext cx="2870554" cy="2660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063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BB8963-0C62-47CE-ACFA-3271BDD8299A}"/>
              </a:ext>
            </a:extLst>
          </p:cNvPr>
          <p:cNvSpPr txBox="1"/>
          <p:nvPr/>
        </p:nvSpPr>
        <p:spPr>
          <a:xfrm>
            <a:off x="647700" y="742950"/>
            <a:ext cx="10515600" cy="2554545"/>
          </a:xfrm>
          <a:prstGeom prst="rect">
            <a:avLst/>
          </a:prstGeom>
          <a:noFill/>
        </p:spPr>
        <p:txBody>
          <a:bodyPr wrap="square" rtlCol="0">
            <a:spAutoFit/>
          </a:bodyPr>
          <a:lstStyle/>
          <a:p>
            <a:pPr algn="ctr"/>
            <a:r>
              <a:rPr lang="en-US" sz="6400" dirty="0"/>
              <a:t>The End</a:t>
            </a:r>
          </a:p>
          <a:p>
            <a:pPr algn="ctr"/>
            <a:endParaRPr lang="en-US" sz="6400" dirty="0"/>
          </a:p>
          <a:p>
            <a:pPr algn="ctr"/>
            <a:r>
              <a:rPr lang="en-US" sz="3200" dirty="0"/>
              <a:t>(wash your hands)</a:t>
            </a:r>
          </a:p>
        </p:txBody>
      </p:sp>
    </p:spTree>
    <p:extLst>
      <p:ext uri="{BB962C8B-B14F-4D97-AF65-F5344CB8AC3E}">
        <p14:creationId xmlns:p14="http://schemas.microsoft.com/office/powerpoint/2010/main" val="339639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a:normAutofit/>
          </a:bodyPr>
          <a:lstStyle/>
          <a:p>
            <a:r>
              <a:rPr lang="en-US" sz="4800" dirty="0">
                <a:latin typeface="Roboto" panose="02000000000000000000" pitchFamily="2" charset="0"/>
                <a:ea typeface="Roboto" panose="02000000000000000000" pitchFamily="2" charset="0"/>
              </a:rPr>
              <a:t>CONSILIENCE</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a:normAutofit lnSpcReduction="10000"/>
          </a:bodyPr>
          <a:lstStyle/>
          <a:p>
            <a:r>
              <a:rPr lang="en-US" sz="2400" cap="none" dirty="0">
                <a:latin typeface="Roboto" panose="02000000000000000000" pitchFamily="2" charset="0"/>
                <a:ea typeface="Roboto" panose="02000000000000000000" pitchFamily="2" charset="0"/>
              </a:rPr>
              <a:t>con · SIL · </a:t>
            </a:r>
            <a:r>
              <a:rPr lang="en-US" sz="2400" cap="none" dirty="0" err="1">
                <a:latin typeface="Roboto" panose="02000000000000000000" pitchFamily="2" charset="0"/>
                <a:ea typeface="Roboto" panose="02000000000000000000" pitchFamily="2" charset="0"/>
              </a:rPr>
              <a:t>ee</a:t>
            </a:r>
            <a:r>
              <a:rPr lang="en-US" sz="2400" cap="none" dirty="0">
                <a:latin typeface="Roboto" panose="02000000000000000000" pitchFamily="2" charset="0"/>
                <a:ea typeface="Roboto" panose="02000000000000000000" pitchFamily="2" charset="0"/>
              </a:rPr>
              <a:t> · </a:t>
            </a:r>
            <a:r>
              <a:rPr lang="en-US" sz="2400" cap="none" dirty="0" err="1">
                <a:latin typeface="Roboto" panose="02000000000000000000" pitchFamily="2" charset="0"/>
                <a:ea typeface="Roboto" panose="02000000000000000000" pitchFamily="2" charset="0"/>
              </a:rPr>
              <a:t>ence</a:t>
            </a:r>
            <a:endParaRPr lang="en-US" sz="2400" cap="none" dirty="0">
              <a:latin typeface="Roboto" panose="02000000000000000000" pitchFamily="2" charset="0"/>
              <a:ea typeface="Roboto" panose="02000000000000000000" pitchFamily="2" charset="0"/>
            </a:endParaRP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1942467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BC21DD-7BC8-4335-90C9-78014D634BAA}"/>
              </a:ext>
            </a:extLst>
          </p:cNvPr>
          <p:cNvSpPr txBox="1"/>
          <p:nvPr/>
        </p:nvSpPr>
        <p:spPr>
          <a:xfrm>
            <a:off x="180974" y="5494378"/>
            <a:ext cx="8063426" cy="1107996"/>
          </a:xfrm>
          <a:prstGeom prst="rect">
            <a:avLst/>
          </a:prstGeom>
          <a:noFill/>
        </p:spPr>
        <p:txBody>
          <a:bodyPr wrap="none" rtlCol="0">
            <a:spAutoFit/>
          </a:bodyPr>
          <a:lstStyle/>
          <a:p>
            <a:r>
              <a:rPr lang="en-US" sz="1100" dirty="0">
                <a:latin typeface="Roboto" panose="02000000000000000000" pitchFamily="2" charset="0"/>
                <a:ea typeface="Roboto" panose="02000000000000000000" pitchFamily="2" charset="0"/>
                <a:hlinkClick r:id="rId3"/>
              </a:rPr>
              <a:t>https://www.everythingselectric.com/moons-locked/</a:t>
            </a:r>
            <a:endParaRPr lang="en-US" sz="1100" dirty="0">
              <a:latin typeface="Roboto" panose="02000000000000000000" pitchFamily="2" charset="0"/>
              <a:ea typeface="Roboto" panose="02000000000000000000" pitchFamily="2" charset="0"/>
            </a:endParaRPr>
          </a:p>
          <a:p>
            <a:r>
              <a:rPr lang="en-US" sz="1100" dirty="0">
                <a:latin typeface="Roboto" panose="02000000000000000000" pitchFamily="2" charset="0"/>
                <a:ea typeface="Roboto" panose="02000000000000000000" pitchFamily="2" charset="0"/>
                <a:hlinkClick r:id="rId4"/>
              </a:rPr>
              <a:t>https://photojournal.jpl.nasa.gov/catalog/PIA00013</a:t>
            </a:r>
            <a:endParaRPr lang="en-US" sz="1100" dirty="0">
              <a:latin typeface="Roboto" panose="02000000000000000000" pitchFamily="2" charset="0"/>
              <a:ea typeface="Roboto" panose="02000000000000000000" pitchFamily="2" charset="0"/>
            </a:endParaRPr>
          </a:p>
          <a:p>
            <a:r>
              <a:rPr lang="en-US" sz="1100" dirty="0">
                <a:latin typeface="Roboto" panose="02000000000000000000" pitchFamily="2" charset="0"/>
                <a:ea typeface="Roboto" panose="02000000000000000000" pitchFamily="2" charset="0"/>
                <a:hlinkClick r:id="rId5"/>
              </a:rPr>
              <a:t>https://astronomy.com/magazine/ask-astro/2016/08/the-moons-rotation-rate</a:t>
            </a:r>
            <a:endParaRPr lang="en-US" sz="1100" dirty="0">
              <a:latin typeface="Roboto" panose="02000000000000000000" pitchFamily="2" charset="0"/>
              <a:ea typeface="Roboto" panose="02000000000000000000" pitchFamily="2" charset="0"/>
            </a:endParaRPr>
          </a:p>
          <a:p>
            <a:r>
              <a:rPr lang="en-US" sz="1100" dirty="0">
                <a:latin typeface="Roboto" panose="02000000000000000000" pitchFamily="2" charset="0"/>
                <a:ea typeface="Roboto" panose="02000000000000000000" pitchFamily="2" charset="0"/>
                <a:hlinkClick r:id="rId6"/>
              </a:rPr>
              <a:t>https://www.forbes.com/sites/quora/2018/07/11/what-did-the-moon-look-like-from-earth-4-billion-years-ago/#636c52611515</a:t>
            </a:r>
            <a:endParaRPr lang="en-US" sz="1100" dirty="0">
              <a:latin typeface="Roboto" panose="02000000000000000000" pitchFamily="2" charset="0"/>
              <a:ea typeface="Roboto" panose="02000000000000000000" pitchFamily="2" charset="0"/>
            </a:endParaRPr>
          </a:p>
          <a:p>
            <a:r>
              <a:rPr lang="en-US" sz="1100" dirty="0">
                <a:latin typeface="Roboto" panose="02000000000000000000" pitchFamily="2" charset="0"/>
                <a:ea typeface="Roboto" panose="02000000000000000000" pitchFamily="2" charset="0"/>
                <a:hlinkClick r:id="rId7"/>
              </a:rPr>
              <a:t>https://slate.com/technology/2014/05/close-encounter-what-if-the-moon-orbited-much-closer-to-earth.html</a:t>
            </a:r>
            <a:endParaRPr lang="en-US" sz="1100" dirty="0">
              <a:latin typeface="Roboto" panose="02000000000000000000" pitchFamily="2" charset="0"/>
              <a:ea typeface="Roboto" panose="02000000000000000000" pitchFamily="2" charset="0"/>
            </a:endParaRPr>
          </a:p>
          <a:p>
            <a:endParaRPr lang="en-US" sz="1100" dirty="0">
              <a:latin typeface="Roboto" panose="02000000000000000000" pitchFamily="2" charset="0"/>
              <a:ea typeface="Roboto" panose="02000000000000000000" pitchFamily="2" charset="0"/>
            </a:endParaRPr>
          </a:p>
        </p:txBody>
      </p:sp>
      <p:pic>
        <p:nvPicPr>
          <p:cNvPr id="3074" name="Picture 2">
            <a:extLst>
              <a:ext uri="{FF2B5EF4-FFF2-40B4-BE49-F238E27FC236}">
                <a16:creationId xmlns:a16="http://schemas.microsoft.com/office/drawing/2014/main" id="{B9C575E8-B94B-454D-9673-5D11727B68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61859" y="0"/>
            <a:ext cx="4818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Earth rings">
            <a:extLst>
              <a:ext uri="{FF2B5EF4-FFF2-40B4-BE49-F238E27FC236}">
                <a16:creationId xmlns:a16="http://schemas.microsoft.com/office/drawing/2014/main" id="{19213A85-4105-4D95-BC73-AF4E3240308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0974" y="255626"/>
            <a:ext cx="7080885" cy="4200525"/>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FE0B4A42-B098-4463-ACFA-430213585F4B}"/>
              </a:ext>
            </a:extLst>
          </p:cNvPr>
          <p:cNvCxnSpPr>
            <a:cxnSpLocks/>
          </p:cNvCxnSpPr>
          <p:nvPr/>
        </p:nvCxnSpPr>
        <p:spPr>
          <a:xfrm>
            <a:off x="8645236" y="1330036"/>
            <a:ext cx="0" cy="3657600"/>
          </a:xfrm>
          <a:prstGeom prst="line">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05760FC-63FC-473F-9AAD-F4795FE8D3CB}"/>
              </a:ext>
            </a:extLst>
          </p:cNvPr>
          <p:cNvCxnSpPr>
            <a:cxnSpLocks/>
          </p:cNvCxnSpPr>
          <p:nvPr/>
        </p:nvCxnSpPr>
        <p:spPr>
          <a:xfrm>
            <a:off x="9407237" y="4685884"/>
            <a:ext cx="0" cy="301752"/>
          </a:xfrm>
          <a:prstGeom prst="line">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0F715EF-C9BF-44CA-9B53-D4752D103661}"/>
              </a:ext>
            </a:extLst>
          </p:cNvPr>
          <p:cNvSpPr txBox="1"/>
          <p:nvPr/>
        </p:nvSpPr>
        <p:spPr>
          <a:xfrm>
            <a:off x="8811908" y="1330036"/>
            <a:ext cx="1989647" cy="369332"/>
          </a:xfrm>
          <a:prstGeom prst="rect">
            <a:avLst/>
          </a:prstGeom>
          <a:noFill/>
        </p:spPr>
        <p:txBody>
          <a:bodyPr wrap="none" rtlCol="0">
            <a:spAutoFit/>
          </a:bodyPr>
          <a:lstStyle/>
          <a:p>
            <a:r>
              <a:rPr lang="en-US" dirty="0">
                <a:solidFill>
                  <a:schemeClr val="bg1"/>
                </a:solidFill>
                <a:latin typeface="Roboto" panose="02000000000000000000" pitchFamily="2" charset="0"/>
                <a:ea typeface="Roboto" panose="02000000000000000000" pitchFamily="2" charset="0"/>
              </a:rPr>
              <a:t>Now (238k miles)</a:t>
            </a:r>
          </a:p>
        </p:txBody>
      </p:sp>
      <p:sp>
        <p:nvSpPr>
          <p:cNvPr id="11" name="TextBox 10">
            <a:extLst>
              <a:ext uri="{FF2B5EF4-FFF2-40B4-BE49-F238E27FC236}">
                <a16:creationId xmlns:a16="http://schemas.microsoft.com/office/drawing/2014/main" id="{DAE51455-11A6-42E1-96D5-7D44AFCD9186}"/>
              </a:ext>
            </a:extLst>
          </p:cNvPr>
          <p:cNvSpPr txBox="1"/>
          <p:nvPr/>
        </p:nvSpPr>
        <p:spPr>
          <a:xfrm>
            <a:off x="9407237" y="4652094"/>
            <a:ext cx="1903085" cy="369332"/>
          </a:xfrm>
          <a:prstGeom prst="rect">
            <a:avLst/>
          </a:prstGeom>
          <a:noFill/>
        </p:spPr>
        <p:txBody>
          <a:bodyPr wrap="none" rtlCol="0">
            <a:spAutoFit/>
          </a:bodyPr>
          <a:lstStyle/>
          <a:p>
            <a:r>
              <a:rPr lang="en-US" dirty="0">
                <a:solidFill>
                  <a:schemeClr val="bg1"/>
                </a:solidFill>
                <a:latin typeface="Roboto" panose="02000000000000000000" pitchFamily="2" charset="0"/>
                <a:ea typeface="Roboto" panose="02000000000000000000" pitchFamily="2" charset="0"/>
              </a:rPr>
              <a:t>Then (20k miles)</a:t>
            </a:r>
          </a:p>
        </p:txBody>
      </p:sp>
    </p:spTree>
    <p:extLst>
      <p:ext uri="{BB962C8B-B14F-4D97-AF65-F5344CB8AC3E}">
        <p14:creationId xmlns:p14="http://schemas.microsoft.com/office/powerpoint/2010/main" val="2910949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BC21DD-7BC8-4335-90C9-78014D634BAA}"/>
              </a:ext>
            </a:extLst>
          </p:cNvPr>
          <p:cNvSpPr txBox="1"/>
          <p:nvPr/>
        </p:nvSpPr>
        <p:spPr>
          <a:xfrm>
            <a:off x="581192" y="6155844"/>
            <a:ext cx="6598281" cy="261610"/>
          </a:xfrm>
          <a:prstGeom prst="rect">
            <a:avLst/>
          </a:prstGeom>
          <a:noFill/>
        </p:spPr>
        <p:txBody>
          <a:bodyPr wrap="none" rtlCol="0">
            <a:spAutoFit/>
          </a:bodyPr>
          <a:lstStyle/>
          <a:p>
            <a:r>
              <a:rPr lang="en-US" sz="1100" dirty="0">
                <a:latin typeface="Roboto" panose="02000000000000000000" pitchFamily="2" charset="0"/>
                <a:ea typeface="Roboto" panose="02000000000000000000" pitchFamily="2" charset="0"/>
                <a:hlinkClick r:id="rId3"/>
              </a:rPr>
              <a:t>https://en.wikipedia.org/wiki/Tidal_locking#/media/File:Tidal_locking_of_the_Moon_with_the_Earth.gif</a:t>
            </a:r>
            <a:endParaRPr lang="en-US" sz="1100" dirty="0">
              <a:latin typeface="Roboto" panose="02000000000000000000" pitchFamily="2" charset="0"/>
              <a:ea typeface="Roboto" panose="02000000000000000000" pitchFamily="2" charset="0"/>
            </a:endParaRPr>
          </a:p>
        </p:txBody>
      </p:sp>
      <p:pic>
        <p:nvPicPr>
          <p:cNvPr id="6" name="Picture 5" descr="A person looking at the camera&#10;&#10;Description automatically generated">
            <a:extLst>
              <a:ext uri="{FF2B5EF4-FFF2-40B4-BE49-F238E27FC236}">
                <a16:creationId xmlns:a16="http://schemas.microsoft.com/office/drawing/2014/main" id="{EBA0F970-1DEF-43C7-98D0-9FE6019771F3}"/>
              </a:ext>
            </a:extLst>
          </p:cNvPr>
          <p:cNvPicPr>
            <a:picLocks noChangeAspect="1"/>
          </p:cNvPicPr>
          <p:nvPr/>
        </p:nvPicPr>
        <p:blipFill>
          <a:blip r:embed="rId4"/>
          <a:stretch>
            <a:fillRect/>
          </a:stretch>
        </p:blipFill>
        <p:spPr>
          <a:xfrm>
            <a:off x="1735457" y="825267"/>
            <a:ext cx="8721086" cy="4321954"/>
          </a:xfrm>
          <a:prstGeom prst="rect">
            <a:avLst/>
          </a:prstGeom>
        </p:spPr>
      </p:pic>
      <p:sp>
        <p:nvSpPr>
          <p:cNvPr id="7" name="TextBox 6">
            <a:extLst>
              <a:ext uri="{FF2B5EF4-FFF2-40B4-BE49-F238E27FC236}">
                <a16:creationId xmlns:a16="http://schemas.microsoft.com/office/drawing/2014/main" id="{6BA92C79-F813-416E-BA93-2E299DF8AAE1}"/>
              </a:ext>
            </a:extLst>
          </p:cNvPr>
          <p:cNvSpPr txBox="1"/>
          <p:nvPr/>
        </p:nvSpPr>
        <p:spPr>
          <a:xfrm>
            <a:off x="1735457" y="5147221"/>
            <a:ext cx="4360543" cy="369332"/>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rPr>
              <a:t>Tidally Locked Rotation</a:t>
            </a:r>
          </a:p>
        </p:txBody>
      </p:sp>
      <p:sp>
        <p:nvSpPr>
          <p:cNvPr id="11" name="TextBox 10">
            <a:extLst>
              <a:ext uri="{FF2B5EF4-FFF2-40B4-BE49-F238E27FC236}">
                <a16:creationId xmlns:a16="http://schemas.microsoft.com/office/drawing/2014/main" id="{CBEEC77F-3CDF-4B70-A43B-E7FF0157881A}"/>
              </a:ext>
            </a:extLst>
          </p:cNvPr>
          <p:cNvSpPr txBox="1"/>
          <p:nvPr/>
        </p:nvSpPr>
        <p:spPr>
          <a:xfrm>
            <a:off x="6943831" y="5147221"/>
            <a:ext cx="3512712" cy="646331"/>
          </a:xfrm>
          <a:prstGeom prst="rect">
            <a:avLst/>
          </a:prstGeom>
          <a:noFill/>
        </p:spPr>
        <p:txBody>
          <a:bodyPr wrap="square" rtlCol="0">
            <a:spAutoFit/>
          </a:bodyPr>
          <a:lstStyle/>
          <a:p>
            <a:pPr algn="r"/>
            <a:r>
              <a:rPr lang="en-US" dirty="0">
                <a:latin typeface="Roboto" panose="02000000000000000000" pitchFamily="2" charset="0"/>
                <a:ea typeface="Roboto" panose="02000000000000000000" pitchFamily="2" charset="0"/>
              </a:rPr>
              <a:t>If the moon wasn’t rotating at all, we’d see all of it</a:t>
            </a:r>
          </a:p>
        </p:txBody>
      </p:sp>
      <p:pic>
        <p:nvPicPr>
          <p:cNvPr id="4100" name="Picture 4" descr="Pink Floyd The Dark Side of The Moon Hybrid Multi-Channel &amp; Stereo ...">
            <a:extLst>
              <a:ext uri="{FF2B5EF4-FFF2-40B4-BE49-F238E27FC236}">
                <a16:creationId xmlns:a16="http://schemas.microsoft.com/office/drawing/2014/main" id="{75E2242D-65F4-440A-8152-8CFF1226AF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86817" y="4783014"/>
            <a:ext cx="1371139" cy="1700637"/>
          </a:xfrm>
          <a:prstGeom prst="rect">
            <a:avLst/>
          </a:prstGeom>
          <a:noFill/>
          <a:extLst>
            <a:ext uri="{909E8E84-426E-40DD-AFC4-6F175D3DCCD1}">
              <a14:hiddenFill xmlns:a14="http://schemas.microsoft.com/office/drawing/2010/main">
                <a:solidFill>
                  <a:srgbClr val="FFFFFF"/>
                </a:solidFill>
              </a14:hiddenFill>
            </a:ext>
          </a:extLst>
        </p:spPr>
      </p:pic>
      <p:sp>
        <p:nvSpPr>
          <p:cNvPr id="8" name="&quot;Not Allowed&quot; Symbol 7">
            <a:extLst>
              <a:ext uri="{FF2B5EF4-FFF2-40B4-BE49-F238E27FC236}">
                <a16:creationId xmlns:a16="http://schemas.microsoft.com/office/drawing/2014/main" id="{23342E07-EFA9-49D7-B879-7FC1772A4482}"/>
              </a:ext>
            </a:extLst>
          </p:cNvPr>
          <p:cNvSpPr>
            <a:spLocks noChangeAspect="1"/>
          </p:cNvSpPr>
          <p:nvPr/>
        </p:nvSpPr>
        <p:spPr>
          <a:xfrm>
            <a:off x="10454056" y="4784225"/>
            <a:ext cx="1700636" cy="1700636"/>
          </a:xfrm>
          <a:prstGeom prst="noSmoking">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887666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7B8D61-08FF-4D4B-906E-F9E594B272A2}"/>
              </a:ext>
            </a:extLst>
          </p:cNvPr>
          <p:cNvSpPr>
            <a:spLocks noGrp="1"/>
          </p:cNvSpPr>
          <p:nvPr>
            <p:ph type="title"/>
          </p:nvPr>
        </p:nvSpPr>
        <p:spPr/>
        <p:txBody>
          <a:bodyPr/>
          <a:lstStyle/>
          <a:p>
            <a:endParaRPr lang="en-US" dirty="0"/>
          </a:p>
        </p:txBody>
      </p:sp>
      <p:sp>
        <p:nvSpPr>
          <p:cNvPr id="5" name="TextBox 4">
            <a:extLst>
              <a:ext uri="{FF2B5EF4-FFF2-40B4-BE49-F238E27FC236}">
                <a16:creationId xmlns:a16="http://schemas.microsoft.com/office/drawing/2014/main" id="{68FD73E7-315A-4B5A-997E-B077CFF71AF9}"/>
              </a:ext>
            </a:extLst>
          </p:cNvPr>
          <p:cNvSpPr txBox="1"/>
          <p:nvPr/>
        </p:nvSpPr>
        <p:spPr>
          <a:xfrm>
            <a:off x="0" y="6348047"/>
            <a:ext cx="4447051" cy="430887"/>
          </a:xfrm>
          <a:prstGeom prst="rect">
            <a:avLst/>
          </a:prstGeom>
          <a:noFill/>
        </p:spPr>
        <p:txBody>
          <a:bodyPr wrap="none" rtlCol="0">
            <a:spAutoFit/>
          </a:bodyPr>
          <a:lstStyle/>
          <a:p>
            <a:r>
              <a:rPr lang="en-US" sz="1100" dirty="0">
                <a:hlinkClick r:id="rId3"/>
              </a:rPr>
              <a:t>https://www.nationalgeographic.org/media/earths-tides/</a:t>
            </a:r>
            <a:endParaRPr lang="en-US" sz="1100" dirty="0"/>
          </a:p>
          <a:p>
            <a:r>
              <a:rPr lang="en-US" sz="1100" dirty="0">
                <a:hlinkClick r:id="rId4"/>
              </a:rPr>
              <a:t>https://futurism.com/a-rocky-relationship-is-the-moon-leaving-the-earth</a:t>
            </a:r>
            <a:endParaRPr lang="en-US" sz="1100" dirty="0"/>
          </a:p>
        </p:txBody>
      </p:sp>
      <p:pic>
        <p:nvPicPr>
          <p:cNvPr id="5122" name="Picture 2" descr="Earth's Tides | National Geographic Society">
            <a:extLst>
              <a:ext uri="{FF2B5EF4-FFF2-40B4-BE49-F238E27FC236}">
                <a16:creationId xmlns:a16="http://schemas.microsoft.com/office/drawing/2014/main" id="{B52BE3E5-AE72-431D-B22B-4A40898B5A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6907" y="0"/>
            <a:ext cx="8458185" cy="6348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249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7B8D61-08FF-4D4B-906E-F9E594B272A2}"/>
              </a:ext>
            </a:extLst>
          </p:cNvPr>
          <p:cNvSpPr>
            <a:spLocks noGrp="1"/>
          </p:cNvSpPr>
          <p:nvPr>
            <p:ph type="title"/>
          </p:nvPr>
        </p:nvSpPr>
        <p:spPr>
          <a:xfrm>
            <a:off x="581192" y="702156"/>
            <a:ext cx="4849790" cy="2567518"/>
          </a:xfrm>
        </p:spPr>
        <p:txBody>
          <a:bodyPr>
            <a:normAutofit/>
          </a:bodyPr>
          <a:lstStyle/>
          <a:p>
            <a:r>
              <a:rPr lang="en-US" sz="4000" cap="none" dirty="0">
                <a:latin typeface="Roboto" panose="02000000000000000000" pitchFamily="2" charset="0"/>
                <a:ea typeface="Roboto" panose="02000000000000000000" pitchFamily="2" charset="0"/>
              </a:rPr>
              <a:t>Our Moon is moving away from Earth 3.82cm per year… </a:t>
            </a:r>
            <a:br>
              <a:rPr lang="en-US" sz="4000" cap="none" dirty="0">
                <a:latin typeface="Roboto" panose="02000000000000000000" pitchFamily="2" charset="0"/>
                <a:ea typeface="Roboto" panose="02000000000000000000" pitchFamily="2" charset="0"/>
              </a:rPr>
            </a:br>
            <a:r>
              <a:rPr lang="en-US" sz="4000" i="1" cap="none" dirty="0">
                <a:latin typeface="Roboto" panose="02000000000000000000" pitchFamily="2" charset="0"/>
                <a:ea typeface="Roboto" panose="02000000000000000000" pitchFamily="2" charset="0"/>
              </a:rPr>
              <a:t>recently</a:t>
            </a:r>
            <a:r>
              <a:rPr lang="en-US" sz="4000" cap="none" dirty="0">
                <a:latin typeface="Roboto" panose="02000000000000000000" pitchFamily="2" charset="0"/>
                <a:ea typeface="Roboto" panose="02000000000000000000" pitchFamily="2" charset="0"/>
              </a:rPr>
              <a:t>. </a:t>
            </a:r>
          </a:p>
        </p:txBody>
      </p:sp>
      <p:pic>
        <p:nvPicPr>
          <p:cNvPr id="2050" name="Picture 2">
            <a:extLst>
              <a:ext uri="{FF2B5EF4-FFF2-40B4-BE49-F238E27FC236}">
                <a16:creationId xmlns:a16="http://schemas.microsoft.com/office/drawing/2014/main" id="{6F19012B-376C-461E-A285-E6AB068FF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5500" y="192203"/>
            <a:ext cx="6095996" cy="61558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8FD73E7-315A-4B5A-997E-B077CFF71AF9}"/>
              </a:ext>
            </a:extLst>
          </p:cNvPr>
          <p:cNvSpPr txBox="1"/>
          <p:nvPr/>
        </p:nvSpPr>
        <p:spPr>
          <a:xfrm>
            <a:off x="0" y="6348047"/>
            <a:ext cx="8029762" cy="261610"/>
          </a:xfrm>
          <a:prstGeom prst="rect">
            <a:avLst/>
          </a:prstGeom>
          <a:noFill/>
        </p:spPr>
        <p:txBody>
          <a:bodyPr wrap="none" rtlCol="0">
            <a:spAutoFit/>
          </a:bodyPr>
          <a:lstStyle/>
          <a:p>
            <a:r>
              <a:rPr lang="en-US" sz="1100" dirty="0">
                <a:latin typeface="Roboto" panose="02000000000000000000" pitchFamily="2" charset="0"/>
                <a:ea typeface="Roboto" panose="02000000000000000000" pitchFamily="2" charset="0"/>
                <a:hlinkClick r:id="rId4"/>
              </a:rPr>
              <a:t>https://en.wikipedia.org/wiki/Lunar_Laser_Ranging_experiment#/media/File:Apollo_11_Lunar_Laser_Ranging_Experiment.jpg</a:t>
            </a:r>
            <a:endParaRPr lang="en-US" sz="1100" dirty="0">
              <a:latin typeface="Roboto" panose="02000000000000000000" pitchFamily="2" charset="0"/>
              <a:ea typeface="Roboto" panose="02000000000000000000" pitchFamily="2" charset="0"/>
            </a:endParaRPr>
          </a:p>
        </p:txBody>
      </p:sp>
      <p:pic>
        <p:nvPicPr>
          <p:cNvPr id="7" name="Picture 6" descr="A picture containing outdoor, beach, sand, white&#10;&#10;Description automatically generated">
            <a:extLst>
              <a:ext uri="{FF2B5EF4-FFF2-40B4-BE49-F238E27FC236}">
                <a16:creationId xmlns:a16="http://schemas.microsoft.com/office/drawing/2014/main" id="{2AF46951-1080-4FB6-9B50-2625189541FB}"/>
              </a:ext>
            </a:extLst>
          </p:cNvPr>
          <p:cNvPicPr>
            <a:picLocks noChangeAspect="1"/>
          </p:cNvPicPr>
          <p:nvPr/>
        </p:nvPicPr>
        <p:blipFill>
          <a:blip r:embed="rId5"/>
          <a:stretch>
            <a:fillRect/>
          </a:stretch>
        </p:blipFill>
        <p:spPr>
          <a:xfrm>
            <a:off x="1308538" y="3248989"/>
            <a:ext cx="3026979" cy="3058842"/>
          </a:xfrm>
          <a:prstGeom prst="rect">
            <a:avLst/>
          </a:prstGeom>
        </p:spPr>
      </p:pic>
    </p:spTree>
    <p:extLst>
      <p:ext uri="{BB962C8B-B14F-4D97-AF65-F5344CB8AC3E}">
        <p14:creationId xmlns:p14="http://schemas.microsoft.com/office/powerpoint/2010/main" val="3433795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8FD73E7-315A-4B5A-997E-B077CFF71AF9}"/>
              </a:ext>
            </a:extLst>
          </p:cNvPr>
          <p:cNvSpPr txBox="1"/>
          <p:nvPr/>
        </p:nvSpPr>
        <p:spPr>
          <a:xfrm>
            <a:off x="0" y="5898752"/>
            <a:ext cx="8361584" cy="1107996"/>
          </a:xfrm>
          <a:prstGeom prst="rect">
            <a:avLst/>
          </a:prstGeom>
          <a:noFill/>
        </p:spPr>
        <p:txBody>
          <a:bodyPr wrap="none" rtlCol="0">
            <a:spAutoFit/>
          </a:bodyPr>
          <a:lstStyle/>
          <a:p>
            <a:r>
              <a:rPr lang="en-US" sz="1100" dirty="0">
                <a:hlinkClick r:id="rId3"/>
              </a:rPr>
              <a:t>https://palaeopedia.tumblr.com/post/55022020796/the-torreites-2002-phylum-mollusca-class</a:t>
            </a:r>
            <a:endParaRPr lang="en-US" sz="1100" dirty="0"/>
          </a:p>
          <a:p>
            <a:r>
              <a:rPr lang="en-US" sz="1100" dirty="0">
                <a:hlinkClick r:id="rId4"/>
              </a:rPr>
              <a:t>https://www.researchgate.net/figure/Longitudinal-thick-section-of-Torreites-sanchezi-milovanovici-H576-Chemical-and_fig1_201170170</a:t>
            </a:r>
            <a:endParaRPr lang="en-US" sz="1100" dirty="0"/>
          </a:p>
          <a:p>
            <a:r>
              <a:rPr lang="en-US" sz="1100" dirty="0">
                <a:hlinkClick r:id="rId5"/>
              </a:rPr>
              <a:t>https://www.universetoday.com/wp-content/uploads/2020/03/RudistTypes011511.jpg</a:t>
            </a:r>
            <a:endParaRPr lang="en-US" sz="1100" dirty="0"/>
          </a:p>
          <a:p>
            <a:r>
              <a:rPr lang="en-US" sz="1100" dirty="0">
                <a:hlinkClick r:id="rId6"/>
              </a:rPr>
              <a:t>https://www.mybluprint.com/recipe/bear-claws-recipe</a:t>
            </a:r>
            <a:endParaRPr lang="en-US" sz="1100" dirty="0"/>
          </a:p>
          <a:p>
            <a:r>
              <a:rPr lang="en-US" sz="1100" dirty="0">
                <a:hlinkClick r:id="rId7"/>
              </a:rPr>
              <a:t>http://www.sci-news.com/paleontology/cretaceous-earth-day-08211.html</a:t>
            </a:r>
            <a:endParaRPr lang="en-US" sz="1100" dirty="0"/>
          </a:p>
          <a:p>
            <a:endParaRPr lang="en-US" sz="1100" dirty="0"/>
          </a:p>
        </p:txBody>
      </p:sp>
      <p:pic>
        <p:nvPicPr>
          <p:cNvPr id="7170" name="Picture 2" descr="The Torreites (2002)&#10;Phylum : Mollusca&#10;Class : Bivalvia&#10;Subclass : Heterodonta&#10;Order : Hippuritoidea&#10;Genus : Torreites&#10;Species : T. sanchezi&#10;• Jurassic/late Cretaceous&#10;The Jurassic forms were elongate, with both valves being similarly shaped, often...">
            <a:extLst>
              <a:ext uri="{FF2B5EF4-FFF2-40B4-BE49-F238E27FC236}">
                <a16:creationId xmlns:a16="http://schemas.microsoft.com/office/drawing/2014/main" id="{8518BDEF-3B92-4919-B50A-B18E8AA616B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7745" y="614525"/>
            <a:ext cx="6397502" cy="530814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B6FD62C-8E34-4480-A02F-36F1259AF1C0}"/>
              </a:ext>
            </a:extLst>
          </p:cNvPr>
          <p:cNvPicPr>
            <a:picLocks noChangeAspect="1"/>
          </p:cNvPicPr>
          <p:nvPr/>
        </p:nvPicPr>
        <p:blipFill>
          <a:blip r:embed="rId9"/>
          <a:stretch>
            <a:fillRect/>
          </a:stretch>
        </p:blipFill>
        <p:spPr>
          <a:xfrm>
            <a:off x="7373133" y="3964929"/>
            <a:ext cx="4622710" cy="2760785"/>
          </a:xfrm>
          <a:prstGeom prst="rect">
            <a:avLst/>
          </a:prstGeom>
        </p:spPr>
      </p:pic>
      <p:pic>
        <p:nvPicPr>
          <p:cNvPr id="7" name="Picture 2" descr="Longitudinal thick section of Torreites sanchezi milovanovici ...">
            <a:extLst>
              <a:ext uri="{FF2B5EF4-FFF2-40B4-BE49-F238E27FC236}">
                <a16:creationId xmlns:a16="http://schemas.microsoft.com/office/drawing/2014/main" id="{E77760C4-9FF3-4549-9BFC-5CE3959FA4D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00672" y="645617"/>
            <a:ext cx="2037204" cy="30907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FB92F89-DD30-4426-849B-A96308C518B5}"/>
              </a:ext>
            </a:extLst>
          </p:cNvPr>
          <p:cNvPicPr>
            <a:picLocks noChangeAspect="1"/>
          </p:cNvPicPr>
          <p:nvPr/>
        </p:nvPicPr>
        <p:blipFill rotWithShape="1">
          <a:blip r:embed="rId11"/>
          <a:srcRect l="6332"/>
          <a:stretch/>
        </p:blipFill>
        <p:spPr>
          <a:xfrm>
            <a:off x="10272623" y="587454"/>
            <a:ext cx="1338185" cy="3148875"/>
          </a:xfrm>
          <a:prstGeom prst="rect">
            <a:avLst/>
          </a:prstGeom>
        </p:spPr>
      </p:pic>
      <p:sp>
        <p:nvSpPr>
          <p:cNvPr id="4" name="Title 3">
            <a:extLst>
              <a:ext uri="{FF2B5EF4-FFF2-40B4-BE49-F238E27FC236}">
                <a16:creationId xmlns:a16="http://schemas.microsoft.com/office/drawing/2014/main" id="{B17B8D61-08FF-4D4B-906E-F9E594B272A2}"/>
              </a:ext>
            </a:extLst>
          </p:cNvPr>
          <p:cNvSpPr>
            <a:spLocks noGrp="1"/>
          </p:cNvSpPr>
          <p:nvPr>
            <p:ph type="title"/>
          </p:nvPr>
        </p:nvSpPr>
        <p:spPr>
          <a:xfrm>
            <a:off x="581192" y="702156"/>
            <a:ext cx="11029616" cy="546352"/>
          </a:xfrm>
        </p:spPr>
        <p:txBody>
          <a:bodyPr/>
          <a:lstStyle/>
          <a:p>
            <a:r>
              <a:rPr lang="en-US" dirty="0" err="1"/>
              <a:t>Torreites</a:t>
            </a:r>
            <a:r>
              <a:rPr lang="en-US" dirty="0"/>
              <a:t> </a:t>
            </a:r>
            <a:r>
              <a:rPr lang="en-US" dirty="0" err="1"/>
              <a:t>Sanchezi</a:t>
            </a:r>
            <a:endParaRPr lang="en-US" dirty="0"/>
          </a:p>
        </p:txBody>
      </p:sp>
    </p:spTree>
    <p:extLst>
      <p:ext uri="{BB962C8B-B14F-4D97-AF65-F5344CB8AC3E}">
        <p14:creationId xmlns:p14="http://schemas.microsoft.com/office/powerpoint/2010/main" val="1518074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7B8D61-08FF-4D4B-906E-F9E594B272A2}"/>
              </a:ext>
            </a:extLst>
          </p:cNvPr>
          <p:cNvSpPr>
            <a:spLocks noGrp="1"/>
          </p:cNvSpPr>
          <p:nvPr>
            <p:ph type="title"/>
          </p:nvPr>
        </p:nvSpPr>
        <p:spPr/>
        <p:txBody>
          <a:bodyPr/>
          <a:lstStyle/>
          <a:p>
            <a:endParaRPr lang="en-US" dirty="0"/>
          </a:p>
        </p:txBody>
      </p:sp>
      <p:sp>
        <p:nvSpPr>
          <p:cNvPr id="5" name="TextBox 4">
            <a:extLst>
              <a:ext uri="{FF2B5EF4-FFF2-40B4-BE49-F238E27FC236}">
                <a16:creationId xmlns:a16="http://schemas.microsoft.com/office/drawing/2014/main" id="{68FD73E7-315A-4B5A-997E-B077CFF71AF9}"/>
              </a:ext>
            </a:extLst>
          </p:cNvPr>
          <p:cNvSpPr txBox="1"/>
          <p:nvPr/>
        </p:nvSpPr>
        <p:spPr>
          <a:xfrm>
            <a:off x="0" y="6348047"/>
            <a:ext cx="5556329" cy="430887"/>
          </a:xfrm>
          <a:prstGeom prst="rect">
            <a:avLst/>
          </a:prstGeom>
          <a:noFill/>
        </p:spPr>
        <p:txBody>
          <a:bodyPr wrap="none" rtlCol="0">
            <a:spAutoFit/>
          </a:bodyPr>
          <a:lstStyle/>
          <a:p>
            <a:r>
              <a:rPr lang="en-US" sz="1100" dirty="0">
                <a:hlinkClick r:id="rId3"/>
              </a:rPr>
              <a:t>https://vajiramias.com/current-affairs/torreites-sanchezi/5e6efb251d5def7db691a894/</a:t>
            </a:r>
            <a:endParaRPr lang="en-US" sz="1100" dirty="0"/>
          </a:p>
          <a:p>
            <a:r>
              <a:rPr lang="en-US" sz="1100" dirty="0">
                <a:hlinkClick r:id="rId4"/>
              </a:rPr>
              <a:t>https://agupubs.onlinelibrary.wiley.com/doi/full/10.1029/2019PA003723</a:t>
            </a:r>
            <a:endParaRPr lang="en-US" sz="1100" dirty="0"/>
          </a:p>
        </p:txBody>
      </p:sp>
      <p:pic>
        <p:nvPicPr>
          <p:cNvPr id="8200" name="Picture 8">
            <a:extLst>
              <a:ext uri="{FF2B5EF4-FFF2-40B4-BE49-F238E27FC236}">
                <a16:creationId xmlns:a16="http://schemas.microsoft.com/office/drawing/2014/main" id="{AF801F19-DDAB-414F-9CD7-F3E1600ABD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718" y="702156"/>
            <a:ext cx="11684564" cy="521036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Frickin Laser Beams - dr. evil laser | Meme Generator">
            <a:extLst>
              <a:ext uri="{FF2B5EF4-FFF2-40B4-BE49-F238E27FC236}">
                <a16:creationId xmlns:a16="http://schemas.microsoft.com/office/drawing/2014/main" id="{58CECDEA-9232-4334-AC11-755201BB34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07034" y="4714875"/>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19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7B8D61-08FF-4D4B-906E-F9E594B272A2}"/>
              </a:ext>
            </a:extLst>
          </p:cNvPr>
          <p:cNvSpPr>
            <a:spLocks noGrp="1"/>
          </p:cNvSpPr>
          <p:nvPr>
            <p:ph type="title"/>
          </p:nvPr>
        </p:nvSpPr>
        <p:spPr/>
        <p:txBody>
          <a:bodyPr/>
          <a:lstStyle/>
          <a:p>
            <a:endParaRPr lang="en-US" dirty="0"/>
          </a:p>
        </p:txBody>
      </p:sp>
      <p:sp>
        <p:nvSpPr>
          <p:cNvPr id="5" name="TextBox 4">
            <a:extLst>
              <a:ext uri="{FF2B5EF4-FFF2-40B4-BE49-F238E27FC236}">
                <a16:creationId xmlns:a16="http://schemas.microsoft.com/office/drawing/2014/main" id="{68FD73E7-315A-4B5A-997E-B077CFF71AF9}"/>
              </a:ext>
            </a:extLst>
          </p:cNvPr>
          <p:cNvSpPr txBox="1"/>
          <p:nvPr/>
        </p:nvSpPr>
        <p:spPr>
          <a:xfrm>
            <a:off x="0" y="6348047"/>
            <a:ext cx="4847802" cy="430887"/>
          </a:xfrm>
          <a:prstGeom prst="rect">
            <a:avLst/>
          </a:prstGeom>
          <a:noFill/>
        </p:spPr>
        <p:txBody>
          <a:bodyPr wrap="none" rtlCol="0">
            <a:spAutoFit/>
          </a:bodyPr>
          <a:lstStyle/>
          <a:p>
            <a:r>
              <a:rPr lang="en-US" sz="1100" dirty="0">
                <a:hlinkClick r:id="rId3"/>
              </a:rPr>
              <a:t>https://en.wikipedia.org/wiki/Earth%27s_orbit#/media/File:North_season.jpg</a:t>
            </a:r>
            <a:endParaRPr lang="en-US" sz="1100" dirty="0"/>
          </a:p>
          <a:p>
            <a:r>
              <a:rPr lang="en-US" sz="1100" dirty="0">
                <a:hlinkClick r:id="rId4"/>
              </a:rPr>
              <a:t>https://agupubs.onlinelibrary.wiley.com/doi/full/10.1029/2019PA003723</a:t>
            </a:r>
            <a:endParaRPr lang="en-US" sz="1100" dirty="0"/>
          </a:p>
        </p:txBody>
      </p:sp>
      <p:pic>
        <p:nvPicPr>
          <p:cNvPr id="11266" name="Picture 2" descr="image">
            <a:extLst>
              <a:ext uri="{FF2B5EF4-FFF2-40B4-BE49-F238E27FC236}">
                <a16:creationId xmlns:a16="http://schemas.microsoft.com/office/drawing/2014/main" id="{D88B79D8-EDFB-457F-B0D9-8BC87715B8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8569" y="0"/>
            <a:ext cx="7813431" cy="6313253"/>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90BA23F8-E5CF-4249-9874-F3FA9E30D8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092" y="0"/>
            <a:ext cx="7965831" cy="4294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1722867"/>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27BD4C1-B6B1-4715-ABF9-E660A51A4E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{C60B7FAF-2D62-4A27-A9A5-313ACE391EFE}tf33552983</Template>
  <TotalTime>0</TotalTime>
  <Words>2192</Words>
  <Application>Microsoft Office PowerPoint</Application>
  <PresentationFormat>Widescreen</PresentationFormat>
  <Paragraphs>127</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Calibri</vt:lpstr>
      <vt:lpstr>Franklin Gothic Book</vt:lpstr>
      <vt:lpstr>Franklin Gothic Demi</vt:lpstr>
      <vt:lpstr>Roboto</vt:lpstr>
      <vt:lpstr>Wingdings 2</vt:lpstr>
      <vt:lpstr>DividendVTI</vt:lpstr>
      <vt:lpstr>OUR Moon and a Mollusk</vt:lpstr>
      <vt:lpstr>CONSILIENCE</vt:lpstr>
      <vt:lpstr>PowerPoint Presentation</vt:lpstr>
      <vt:lpstr>PowerPoint Presentation</vt:lpstr>
      <vt:lpstr>PowerPoint Presentation</vt:lpstr>
      <vt:lpstr>Our Moon is moving away from Earth 3.82cm per year…  recently. </vt:lpstr>
      <vt:lpstr>Torreites Sanchezi</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2020-04-03T21:43:32Z</dcterms:created>
  <dcterms:modified xsi:type="dcterms:W3CDTF">2020-04-05T00:40:10Z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